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
          <p15:clr>
            <a:srgbClr val="747775"/>
          </p15:clr>
        </p15:guide>
        <p15:guide id="2" pos="144">
          <p15:clr>
            <a:srgbClr val="747775"/>
          </p15:clr>
        </p15:guide>
        <p15:guide id="3" pos="288">
          <p15:clr>
            <a:srgbClr val="747775"/>
          </p15:clr>
        </p15:guide>
        <p15:guide id="4" pos="432">
          <p15:clr>
            <a:srgbClr val="747775"/>
          </p15:clr>
        </p15:guide>
        <p15:guide id="5" pos="864">
          <p15:clr>
            <a:srgbClr val="747775"/>
          </p15:clr>
        </p15:guide>
        <p15:guide id="6" pos="1080">
          <p15:clr>
            <a:srgbClr val="747775"/>
          </p15:clr>
        </p15:guide>
        <p15:guide id="7" pos="1152">
          <p15:clr>
            <a:srgbClr val="747775"/>
          </p15:clr>
        </p15:guide>
        <p15:guide id="8" pos="1224">
          <p15:clr>
            <a:srgbClr val="747775"/>
          </p15:clr>
        </p15:guide>
        <p15:guide id="9" pos="7128">
          <p15:clr>
            <a:srgbClr val="747775"/>
          </p15:clr>
        </p15:guide>
        <p15:guide id="10" pos="7057">
          <p15:clr>
            <a:srgbClr val="747775"/>
          </p15:clr>
        </p15:guide>
        <p15:guide id="11" pos="7536">
          <p15:clr>
            <a:srgbClr val="747775"/>
          </p15:clr>
        </p15:guide>
        <p15:guide id="12" pos="3840">
          <p15:clr>
            <a:srgbClr val="747775"/>
          </p15:clr>
        </p15:guide>
        <p15:guide id="13" orient="horz" pos="216">
          <p15:clr>
            <a:srgbClr val="747775"/>
          </p15:clr>
        </p15:guide>
        <p15:guide id="14" orient="horz" pos="288">
          <p15:clr>
            <a:srgbClr val="747775"/>
          </p15:clr>
        </p15:guide>
        <p15:guide id="15" orient="horz" pos="720">
          <p15:clr>
            <a:srgbClr val="747775"/>
          </p15:clr>
        </p15:guide>
        <p15:guide id="16" orient="horz" pos="2016">
          <p15:clr>
            <a:srgbClr val="747775"/>
          </p15:clr>
        </p15:guide>
        <p15:guide id="17" orient="horz" pos="2304">
          <p15:clr>
            <a:srgbClr val="747775"/>
          </p15:clr>
        </p15:guide>
        <p15:guide id="18" orient="horz" pos="4174">
          <p15:clr>
            <a:srgbClr val="747775"/>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AxyTSvMfxIaG/r2vzbC2+ujBvH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Hagerty" initials="" lastIdx="1" clrIdx="0"/>
  <p:cmAuthor id="1" name="Esther Boy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5C357-6C6D-9B7C-E576-826A7F851582}" v="5" dt="2024-12-18T21:29:36.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3"/>
    <p:restoredTop sz="94694"/>
  </p:normalViewPr>
  <p:slideViewPr>
    <p:cSldViewPr snapToGrid="0">
      <p:cViewPr varScale="1">
        <p:scale>
          <a:sx n="121" d="100"/>
          <a:sy n="121" d="100"/>
        </p:scale>
        <p:origin x="176" y="176"/>
      </p:cViewPr>
      <p:guideLst>
        <p:guide orient="horz" pos="144"/>
        <p:guide pos="144"/>
        <p:guide pos="288"/>
        <p:guide pos="432"/>
        <p:guide pos="864"/>
        <p:guide pos="1080"/>
        <p:guide pos="1152"/>
        <p:guide pos="1224"/>
        <p:guide pos="7128"/>
        <p:guide pos="7057"/>
        <p:guide pos="7536"/>
        <p:guide pos="3840"/>
        <p:guide orient="horz" pos="216"/>
        <p:guide orient="horz" pos="288"/>
        <p:guide orient="horz" pos="720"/>
        <p:guide orient="horz" pos="2016"/>
        <p:guide orient="horz" pos="2304"/>
        <p:guide orient="horz" pos="4174"/>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Reznik" userId="S::freznik@masscec.com::1d61764e-418c-4f9e-8a66-f9597a98ac98" providerId="AD" clId="Web-{C2D5C357-6C6D-9B7C-E576-826A7F851582}"/>
    <pc:docChg chg="modSld">
      <pc:chgData name="Francesca Reznik" userId="S::freznik@masscec.com::1d61764e-418c-4f9e-8a66-f9597a98ac98" providerId="AD" clId="Web-{C2D5C357-6C6D-9B7C-E576-826A7F851582}" dt="2024-12-18T21:29:36.174" v="4" actId="1076"/>
      <pc:docMkLst>
        <pc:docMk/>
      </pc:docMkLst>
      <pc:sldChg chg="addSp delSp modSp">
        <pc:chgData name="Francesca Reznik" userId="S::freznik@masscec.com::1d61764e-418c-4f9e-8a66-f9597a98ac98" providerId="AD" clId="Web-{C2D5C357-6C6D-9B7C-E576-826A7F851582}" dt="2024-12-18T21:29:36.174" v="4" actId="1076"/>
        <pc:sldMkLst>
          <pc:docMk/>
          <pc:sldMk cId="0" sldId="263"/>
        </pc:sldMkLst>
        <pc:spChg chg="del">
          <ac:chgData name="Francesca Reznik" userId="S::freznik@masscec.com::1d61764e-418c-4f9e-8a66-f9597a98ac98" providerId="AD" clId="Web-{C2D5C357-6C6D-9B7C-E576-826A7F851582}" dt="2024-12-18T21:28:32.440" v="0"/>
          <ac:spMkLst>
            <pc:docMk/>
            <pc:sldMk cId="0" sldId="263"/>
            <ac:spMk id="223" creationId="{00000000-0000-0000-0000-000000000000}"/>
          </ac:spMkLst>
        </pc:spChg>
        <pc:picChg chg="add mod">
          <ac:chgData name="Francesca Reznik" userId="S::freznik@masscec.com::1d61764e-418c-4f9e-8a66-f9597a98ac98" providerId="AD" clId="Web-{C2D5C357-6C6D-9B7C-E576-826A7F851582}" dt="2024-12-18T21:29:36.174" v="4" actId="1076"/>
          <ac:picMkLst>
            <pc:docMk/>
            <pc:sldMk cId="0" sldId="263"/>
            <ac:picMk id="2" creationId="{88C0F359-4DF3-0DCB-D2C9-C336C0F7F3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This lesson is focused on how we can make everyday spaces more climate-friendly.</a:t>
            </a:r>
            <a:endParaRPr dirty="0">
              <a:latin typeface="Calibri" panose="020F0502020204030204" pitchFamily="34" charset="0"/>
              <a:cs typeface="Calibri" panose="020F0502020204030204" pitchFamily="34" charset="0"/>
            </a:endParaRPr>
          </a:p>
        </p:txBody>
      </p:sp>
      <p:sp>
        <p:nvSpPr>
          <p:cNvPr id="130" name="Google Shape;1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8aa7eb01fb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28aa7eb01fb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Let’s look at where our electricity comes from here in Massachusetts.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Massachusetts relies heavily on natural gas, a fossil fuel like oil or coal. </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Its extraction, transport, and use (burning) release greenhouse gases that drive climate change. </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In some buildings, natural gas is burned directly for heating, cooking, or specific industrial processes (manufacturing and agriculture, for example).</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Natural gas is also burned in power plants to generate electricity that is then used to power homes, schools, businesses, hospitals, coffee shops, or anywhere on the grid.</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171450" marR="0" lvl="0" indent="-171450" algn="l" rtl="0">
              <a:lnSpc>
                <a:spcPct val="100000"/>
              </a:lnSpc>
              <a:spcBef>
                <a:spcPts val="0"/>
              </a:spcBef>
              <a:spcAft>
                <a:spcPts val="0"/>
              </a:spcAft>
              <a:buClr>
                <a:srgbClr val="000000"/>
              </a:buClr>
              <a:buSzPts val="1400"/>
              <a:buFont typeface="Arial"/>
              <a:buChar char="•"/>
            </a:pPr>
            <a:r>
              <a:rPr lang="en-US" dirty="0">
                <a:latin typeface="Calibri"/>
                <a:ea typeface="Calibri"/>
                <a:cs typeface="Calibri"/>
                <a:sym typeface="Calibri"/>
              </a:rPr>
              <a:t>This data is from 2022, so it may have changed slightly, but it’s likely to be pretty accurate even today.</a:t>
            </a:r>
            <a:endParaRPr dirty="0"/>
          </a:p>
          <a:p>
            <a:pPr marL="171450" marR="0" lvl="0" indent="-171450" algn="l" rtl="0">
              <a:lnSpc>
                <a:spcPct val="100000"/>
              </a:lnSpc>
              <a:spcBef>
                <a:spcPts val="0"/>
              </a:spcBef>
              <a:spcAft>
                <a:spcPts val="0"/>
              </a:spcAft>
              <a:buClr>
                <a:srgbClr val="000000"/>
              </a:buClr>
              <a:buSzPts val="1400"/>
              <a:buFont typeface="Arial"/>
              <a:buChar char="•"/>
            </a:pPr>
            <a:r>
              <a:rPr lang="en-US" dirty="0">
                <a:latin typeface="Calibri"/>
                <a:ea typeface="Calibri"/>
                <a:cs typeface="Calibri"/>
                <a:sym typeface="Calibri"/>
              </a:rPr>
              <a:t>There are two main ways we can lessen the impact of our energy use on the climate. Ask students to identify them.</a:t>
            </a:r>
            <a:endParaRPr dirty="0"/>
          </a:p>
          <a:p>
            <a:pPr marL="628650" marR="0" lvl="1" indent="-171450" algn="l" rtl="0">
              <a:lnSpc>
                <a:spcPct val="100000"/>
              </a:lnSpc>
              <a:spcBef>
                <a:spcPts val="0"/>
              </a:spcBef>
              <a:spcAft>
                <a:spcPts val="0"/>
              </a:spcAft>
              <a:buClr>
                <a:srgbClr val="000000"/>
              </a:buClr>
              <a:buSzPts val="1400"/>
              <a:buFont typeface="Arial"/>
              <a:buChar char="•"/>
            </a:pPr>
            <a:r>
              <a:rPr lang="en-US" dirty="0">
                <a:latin typeface="Calibri"/>
                <a:ea typeface="Calibri"/>
                <a:cs typeface="Calibri"/>
                <a:sym typeface="Calibri"/>
              </a:rPr>
              <a:t>Change the power source (generate power from solar or wind, for example).</a:t>
            </a:r>
            <a:endParaRPr dirty="0"/>
          </a:p>
          <a:p>
            <a:pPr marL="628650" marR="0" lvl="1" indent="-171450" algn="l" rtl="0">
              <a:lnSpc>
                <a:spcPct val="100000"/>
              </a:lnSpc>
              <a:spcBef>
                <a:spcPts val="0"/>
              </a:spcBef>
              <a:spcAft>
                <a:spcPts val="0"/>
              </a:spcAft>
              <a:buClr>
                <a:srgbClr val="000000"/>
              </a:buClr>
              <a:buSzPts val="1400"/>
              <a:buFont typeface="Arial"/>
              <a:buChar char="•"/>
            </a:pPr>
            <a:r>
              <a:rPr lang="en-US" dirty="0">
                <a:latin typeface="Calibri"/>
                <a:ea typeface="Calibri"/>
                <a:cs typeface="Calibri"/>
                <a:sym typeface="Calibri"/>
              </a:rPr>
              <a:t>Use less energy, lowering the demand for energy sources such as natural gas.</a:t>
            </a:r>
            <a:endParaRPr dirty="0"/>
          </a:p>
          <a:p>
            <a:pPr marL="0" marR="0" lvl="0" indent="0" algn="l" rtl="0">
              <a:lnSpc>
                <a:spcPct val="100000"/>
              </a:lnSpc>
              <a:spcBef>
                <a:spcPts val="0"/>
              </a:spcBef>
              <a:spcAft>
                <a:spcPts val="0"/>
              </a:spcAft>
              <a:buClr>
                <a:srgbClr val="000000"/>
              </a:buClr>
              <a:buSzPts val="1400"/>
              <a:buFont typeface="Arial"/>
              <a:buNone/>
            </a:pPr>
            <a:r>
              <a:rPr lang="en-US" dirty="0">
                <a:latin typeface="Calibri"/>
                <a:ea typeface="Calibri"/>
                <a:cs typeface="Calibri"/>
                <a:sym typeface="Calibri"/>
              </a:rPr>
              <a:t> </a:t>
            </a:r>
            <a:endParaRPr dirty="0"/>
          </a:p>
          <a:p>
            <a:pPr marL="171450" marR="0" lvl="0" indent="-171450" algn="l" rtl="0">
              <a:lnSpc>
                <a:spcPct val="100000"/>
              </a:lnSpc>
              <a:spcBef>
                <a:spcPts val="0"/>
              </a:spcBef>
              <a:spcAft>
                <a:spcPts val="0"/>
              </a:spcAft>
              <a:buClr>
                <a:srgbClr val="000000"/>
              </a:buClr>
              <a:buSzPts val="1400"/>
              <a:buFont typeface="Arial"/>
              <a:buChar char="•"/>
            </a:pPr>
            <a:r>
              <a:rPr lang="en-US" dirty="0">
                <a:latin typeface="Calibri"/>
                <a:ea typeface="Calibri"/>
                <a:cs typeface="Calibri"/>
                <a:sym typeface="Calibri"/>
              </a:rPr>
              <a:t>New technologies are constantly being introduced that help reduce carbon emissions, make our homes and vehicles more efficient, and lower the demand for energy use. </a:t>
            </a:r>
            <a:endParaRPr dirty="0"/>
          </a:p>
          <a:p>
            <a:pPr marL="171450" marR="0" lvl="0" indent="-171450" algn="l" rtl="0">
              <a:lnSpc>
                <a:spcPct val="100000"/>
              </a:lnSpc>
              <a:spcBef>
                <a:spcPts val="0"/>
              </a:spcBef>
              <a:spcAft>
                <a:spcPts val="0"/>
              </a:spcAft>
              <a:buClr>
                <a:srgbClr val="000000"/>
              </a:buClr>
              <a:buSzPts val="1400"/>
              <a:buFont typeface="Arial"/>
              <a:buChar char="•"/>
            </a:pPr>
            <a:r>
              <a:rPr lang="en-US" dirty="0">
                <a:latin typeface="Calibri"/>
                <a:ea typeface="Calibri"/>
                <a:cs typeface="Calibri"/>
                <a:sym typeface="Calibri"/>
              </a:rPr>
              <a:t>You are probably familiar with many of them already.</a:t>
            </a:r>
            <a:endParaRPr dirty="0"/>
          </a:p>
          <a:p>
            <a:pPr marL="0" lvl="0" indent="0" algn="l" rtl="0">
              <a:lnSpc>
                <a:spcPct val="100000"/>
              </a:lnSpc>
              <a:spcBef>
                <a:spcPts val="0"/>
              </a:spcBef>
              <a:spcAft>
                <a:spcPts val="0"/>
              </a:spcAft>
              <a:buSzPts val="1400"/>
              <a:buNone/>
            </a:pPr>
            <a:endParaRPr dirty="0"/>
          </a:p>
        </p:txBody>
      </p:sp>
      <p:sp>
        <p:nvSpPr>
          <p:cNvPr id="240" name="Google Shape;240;g28aa7eb01fb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Review the climate solution technologies listed on the slide, and ask students if they have seen or know of any that aren’t listed here.</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Ask students if anyone has any of these in their homes, or if they have them in the neighborhood.</a:t>
            </a:r>
            <a:endParaRPr dirty="0">
              <a:latin typeface="Calibri" panose="020F0502020204030204" pitchFamily="34" charset="0"/>
              <a:cs typeface="Calibri" panose="020F0502020204030204" pitchFamily="34" charset="0"/>
            </a:endParaRPr>
          </a:p>
          <a:p>
            <a:pPr marL="171450" lvl="0" indent="-8255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technologies are available today and are key to reducing our carbon footprint.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By reducing the carbon footprint, we help combat climate change and are part of the solution.</a:t>
            </a:r>
            <a:endParaRPr dirty="0">
              <a:latin typeface="Calibri" panose="020F0502020204030204" pitchFamily="34" charset="0"/>
              <a:cs typeface="Calibri" panose="020F0502020204030204" pitchFamily="34" charset="0"/>
            </a:endParaRPr>
          </a:p>
          <a:p>
            <a:pPr marL="171450" lvl="0" indent="-8255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All of these solutions require people to design, implement, and manage them.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 more we see climate solutions popping up in our homes, schools, communities, and everywhere else, the more we’re going to see demand for all kinds of clean energy jobs increase.</a:t>
            </a:r>
            <a:endParaRPr dirty="0">
              <a:latin typeface="Calibri" panose="020F0502020204030204" pitchFamily="34" charset="0"/>
              <a:cs typeface="Calibri" panose="020F0502020204030204" pitchFamily="34" charset="0"/>
            </a:endParaRPr>
          </a:p>
        </p:txBody>
      </p:sp>
      <p:sp>
        <p:nvSpPr>
          <p:cNvPr id="251" name="Google Shape;25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163eac4565_5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3163eac4565_5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Review the climate solution technologies listed on the slide and ask students if they have seen or know of any that aren’t listed.</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Ask the students if anyone has any of these in their homes or if they have them in the neighborhood.</a:t>
            </a:r>
            <a:endParaRPr dirty="0">
              <a:latin typeface="Calibri" panose="020F0502020204030204" pitchFamily="34" charset="0"/>
              <a:cs typeface="Calibri" panose="020F0502020204030204" pitchFamily="34" charset="0"/>
            </a:endParaRPr>
          </a:p>
          <a:p>
            <a:pPr marL="171450" lvl="0" indent="-8255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technologies are available today and are key to reducing our carbon footprint.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By reducing the carbon footprint, we help combat climate change and are part of the solution.</a:t>
            </a:r>
            <a:endParaRPr dirty="0">
              <a:latin typeface="Calibri" panose="020F0502020204030204" pitchFamily="34" charset="0"/>
              <a:cs typeface="Calibri" panose="020F0502020204030204" pitchFamily="34" charset="0"/>
            </a:endParaRPr>
          </a:p>
          <a:p>
            <a:pPr marL="171450" lvl="0" indent="-8255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solutions require people to design, implement, and manage them.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 more climate solutions pop up in our homes, schools, communities, and everywhere else, the more demand for all kinds of clean energy jobs will increase.</a:t>
            </a:r>
            <a:endParaRPr dirty="0">
              <a:latin typeface="Calibri" panose="020F0502020204030204" pitchFamily="34" charset="0"/>
              <a:cs typeface="Calibri" panose="020F0502020204030204" pitchFamily="34" charset="0"/>
            </a:endParaRPr>
          </a:p>
        </p:txBody>
      </p:sp>
      <p:sp>
        <p:nvSpPr>
          <p:cNvPr id="264" name="Google Shape;264;g3163eac4565_5_1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a:spLocks noGrp="1" noRot="1" noChangeAspect="1"/>
          </p:cNvSpPr>
          <p:nvPr>
            <p:ph type="sldImg" idx="2"/>
          </p:nvPr>
        </p:nvSpPr>
        <p:spPr>
          <a:xfrm>
            <a:off x="1431925" y="322263"/>
            <a:ext cx="3992563" cy="2246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9:notes"/>
          <p:cNvSpPr txBox="1">
            <a:spLocks noGrp="1"/>
          </p:cNvSpPr>
          <p:nvPr>
            <p:ph type="body" idx="1"/>
          </p:nvPr>
        </p:nvSpPr>
        <p:spPr>
          <a:xfrm>
            <a:off x="685800" y="2782957"/>
            <a:ext cx="5486400" cy="60388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latin typeface="Calibri"/>
                <a:ea typeface="Calibri"/>
                <a:cs typeface="Calibri"/>
                <a:sym typeface="Calibri"/>
              </a:rPr>
              <a:t>Activity objective:</a:t>
            </a:r>
            <a:r>
              <a:rPr lang="en-US" dirty="0">
                <a:latin typeface="Calibri"/>
                <a:ea typeface="Calibri"/>
                <a:cs typeface="Calibri"/>
                <a:sym typeface="Calibri"/>
              </a:rPr>
              <a:t> Help students think critically about energy usage in their school and how simple changes can lead to significant energy savings while connecting to their potential future role in clean energy careers.</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b="1"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dirty="0">
                <a:latin typeface="Calibri"/>
                <a:ea typeface="Calibri"/>
                <a:cs typeface="Calibri"/>
                <a:sym typeface="Calibri"/>
              </a:rPr>
              <a:t>Introduction: </a:t>
            </a:r>
            <a:r>
              <a:rPr lang="en-US" dirty="0">
                <a:latin typeface="Calibri"/>
                <a:ea typeface="Calibri"/>
                <a:cs typeface="Calibri"/>
                <a:sym typeface="Calibri"/>
              </a:rPr>
              <a:t>One clean energy career path you may not have heard much about before is an energy auditor. That’s someone who evaluates buildings such as homes and schools and recommends ways to improve efficiency, reduce energy use, and minimize a building’s carbon footprint or environmental impact. </a:t>
            </a:r>
            <a:r>
              <a:rPr lang="en-US" b="1" dirty="0">
                <a:latin typeface="Calibri"/>
                <a:ea typeface="Calibri"/>
                <a:cs typeface="Calibri"/>
                <a:sym typeface="Calibri"/>
              </a:rPr>
              <a:t>Today, you are going to be the energy auditors for our school.</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Divide the class into groups of three to four students. </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Students will do a brief energy audit of their school, focusing on lighting, heating, and electricity use. (12 mins)</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(If possible) Have groups walk around the classroom or nearby areas (e.g., hallways and restrooms) to identify things such as the following:</a:t>
            </a:r>
            <a:endParaRPr dirty="0">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Are the lights always on, even when no one is in the room?</a:t>
            </a:r>
            <a:endParaRPr dirty="0">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Are computers, screens, or projectors left on?</a:t>
            </a:r>
            <a:endParaRPr dirty="0">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Are windows closed when the heating or cooling is on?</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dirty="0">
                <a:latin typeface="Calibri"/>
                <a:ea typeface="Calibri"/>
                <a:cs typeface="Calibri"/>
                <a:sym typeface="Calibri"/>
              </a:rPr>
              <a:t>Groups will list three to five things they found that use energy unnecessarily or could be improved, make suggestions, and share their findings with the class.</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dirty="0">
                <a:latin typeface="Calibri"/>
                <a:ea typeface="Calibri"/>
                <a:cs typeface="Calibri"/>
                <a:sym typeface="Calibri"/>
              </a:rPr>
              <a:t>Presentations/debrief discussion guidance</a:t>
            </a:r>
            <a:r>
              <a:rPr lang="en-US" dirty="0">
                <a:latin typeface="Calibri"/>
                <a:ea typeface="Calibri"/>
                <a:cs typeface="Calibri"/>
                <a:sym typeface="Calibri"/>
              </a:rPr>
              <a:t>: (7 mins)</a:t>
            </a:r>
            <a:endParaRPr dirty="0">
              <a:latin typeface="Calibri"/>
              <a:ea typeface="Calibri"/>
              <a:cs typeface="Calibri"/>
              <a:sym typeface="Calibri"/>
            </a:endParaRPr>
          </a:p>
          <a:p>
            <a:pPr marL="171450" lvl="0" indent="-171450" algn="l" rtl="0">
              <a:spcBef>
                <a:spcPts val="0"/>
              </a:spcBef>
              <a:spcAft>
                <a:spcPts val="0"/>
              </a:spcAft>
              <a:buClr>
                <a:schemeClr val="dk1"/>
              </a:buClr>
              <a:buSzPts val="1400"/>
              <a:buFont typeface="Calibri"/>
              <a:buChar char="•"/>
            </a:pPr>
            <a:r>
              <a:rPr lang="en-US" dirty="0">
                <a:latin typeface="Calibri"/>
                <a:ea typeface="Calibri"/>
                <a:cs typeface="Calibri"/>
                <a:sym typeface="Calibri"/>
              </a:rPr>
              <a:t>Ask each group to share one finding with a suggestion for improvement.</a:t>
            </a:r>
            <a:endParaRPr dirty="0">
              <a:latin typeface="Calibri"/>
              <a:ea typeface="Calibri"/>
              <a:cs typeface="Calibri"/>
              <a:sym typeface="Calibri"/>
            </a:endParaRPr>
          </a:p>
          <a:p>
            <a:pPr marL="171450" lvl="0" indent="-171450" algn="l" rtl="0">
              <a:spcBef>
                <a:spcPts val="0"/>
              </a:spcBef>
              <a:spcAft>
                <a:spcPts val="0"/>
              </a:spcAft>
              <a:buClr>
                <a:schemeClr val="dk1"/>
              </a:buClr>
              <a:buSzPts val="1400"/>
              <a:buFont typeface="Calibri"/>
              <a:buChar char="•"/>
            </a:pPr>
            <a:r>
              <a:rPr lang="en-US" dirty="0">
                <a:latin typeface="Calibri"/>
                <a:ea typeface="Calibri"/>
                <a:cs typeface="Calibri"/>
                <a:sym typeface="Calibri"/>
              </a:rPr>
              <a:t>Ideas might include automatic lights, energy-efficient appliances, or better heating controls.  </a:t>
            </a:r>
            <a:endParaRPr dirty="0">
              <a:latin typeface="Calibri"/>
              <a:ea typeface="Calibri"/>
              <a:cs typeface="Calibri"/>
              <a:sym typeface="Calibri"/>
            </a:endParaRPr>
          </a:p>
          <a:p>
            <a:pPr marL="171450" lvl="0" indent="-158750" algn="l" rtl="0">
              <a:spcBef>
                <a:spcPts val="0"/>
              </a:spcBef>
              <a:spcAft>
                <a:spcPts val="0"/>
              </a:spcAft>
              <a:buClr>
                <a:schemeClr val="dk1"/>
              </a:buClr>
              <a:buSzPts val="1200"/>
              <a:buFont typeface="Calibri"/>
              <a:buChar char="•"/>
            </a:pPr>
            <a:r>
              <a:rPr lang="en-US" dirty="0">
                <a:latin typeface="Calibri"/>
                <a:ea typeface="Calibri"/>
                <a:cs typeface="Calibri"/>
                <a:sym typeface="Calibri"/>
              </a:rPr>
              <a:t>Ask students if they were surprised by anything they discovered in their audits or excited by any of their or their classmates’ suggestions for improvements.</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dirty="0">
                <a:latin typeface="Calibri"/>
                <a:ea typeface="Calibri"/>
                <a:cs typeface="Calibri"/>
                <a:sym typeface="Calibri"/>
              </a:rPr>
              <a:t>Conclusion: </a:t>
            </a:r>
            <a:r>
              <a:rPr lang="en-US" dirty="0">
                <a:latin typeface="Calibri"/>
                <a:ea typeface="Calibri"/>
                <a:cs typeface="Calibri"/>
                <a:sym typeface="Calibri"/>
              </a:rPr>
              <a:t>Saving energy is one of the easiest ways to reduce our carbon footprint. What we did today is similar to what energy auditors do—they help people and businesses save energy so they can implement simple changes with a big impact.</a:t>
            </a:r>
            <a:endParaRPr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b="1" dirty="0">
              <a:latin typeface="Calibri"/>
              <a:ea typeface="Calibri"/>
              <a:cs typeface="Calibri"/>
              <a:sym typeface="Calibri"/>
            </a:endParaRPr>
          </a:p>
        </p:txBody>
      </p:sp>
      <p:sp>
        <p:nvSpPr>
          <p:cNvPr id="277" name="Google Shape;2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US" sz="1200" dirty="0">
                <a:solidFill>
                  <a:srgbClr val="000000"/>
                </a:solidFill>
                <a:latin typeface="Calibri" panose="020F0502020204030204" pitchFamily="34" charset="0"/>
                <a:cs typeface="Calibri" panose="020F0502020204030204" pitchFamily="34" charset="0"/>
              </a:rPr>
              <a:t>Climate solutions for homes, schools, and communities don’t need to be complex.</a:t>
            </a:r>
            <a:endParaRPr dirty="0">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1400"/>
              <a:buFont typeface="Arial"/>
              <a:buChar char="•"/>
            </a:pPr>
            <a:r>
              <a:rPr lang="en-US" sz="1200" dirty="0">
                <a:solidFill>
                  <a:srgbClr val="000000"/>
                </a:solidFill>
                <a:latin typeface="Calibri" panose="020F0502020204030204" pitchFamily="34" charset="0"/>
                <a:cs typeface="Calibri" panose="020F0502020204030204" pitchFamily="34" charset="0"/>
              </a:rPr>
              <a:t>Even small spaces can adopt creative climate solutions like solar parking canopies or energy-efficient windows.</a:t>
            </a:r>
            <a:endParaRPr dirty="0">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1400"/>
              <a:buFont typeface="Arial"/>
              <a:buChar char="•"/>
            </a:pPr>
            <a:r>
              <a:rPr lang="en-US" sz="1200" dirty="0">
                <a:solidFill>
                  <a:srgbClr val="000000"/>
                </a:solidFill>
                <a:latin typeface="Calibri" panose="020F0502020204030204" pitchFamily="34" charset="0"/>
                <a:cs typeface="Calibri" panose="020F0502020204030204" pitchFamily="34" charset="0"/>
              </a:rPr>
              <a:t>For example, parking canopies may be an excellent option if your school doesn’t have much space on its rooftop for solar.</a:t>
            </a:r>
            <a:endParaRPr dirty="0">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1400"/>
              <a:buFont typeface="Arial"/>
              <a:buChar char="•"/>
            </a:pPr>
            <a:r>
              <a:rPr lang="en-US" sz="1200" dirty="0">
                <a:solidFill>
                  <a:srgbClr val="000000"/>
                </a:solidFill>
                <a:latin typeface="Calibri" panose="020F0502020204030204" pitchFamily="34" charset="0"/>
                <a:cs typeface="Calibri" panose="020F0502020204030204" pitchFamily="34" charset="0"/>
              </a:rPr>
              <a:t>Plus, they protect vehicles (and people!) from the sun, rain, and snow.</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292" name="Google Shape;29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103bb1fe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103bb1fe3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algn="l" rtl="0">
              <a:spcBef>
                <a:spcPts val="0"/>
              </a:spcBef>
              <a:spcAft>
                <a:spcPts val="0"/>
              </a:spcAft>
              <a:buFont typeface="Arial" panose="020B0604020202020204" pitchFamily="34" charset="0"/>
              <a:buChar char="•"/>
            </a:pPr>
            <a:r>
              <a:rPr lang="en-US" dirty="0">
                <a:latin typeface="Calibri" panose="020F0502020204030204" pitchFamily="34" charset="0"/>
                <a:cs typeface="Calibri" panose="020F0502020204030204" pitchFamily="34" charset="0"/>
              </a:rPr>
              <a:t>Clean energy technologies such as weatherization, heat pumps, solar, efficient appliances, smart controls, and battery energy storage can work in all buildings, including our homes and our schools. </a:t>
            </a:r>
            <a:endParaRPr dirty="0">
              <a:latin typeface="Calibri" panose="020F0502020204030204" pitchFamily="34" charset="0"/>
              <a:cs typeface="Calibri" panose="020F0502020204030204" pitchFamily="34" charset="0"/>
            </a:endParaRPr>
          </a:p>
          <a:p>
            <a:pPr marL="228600" lvl="0" algn="l" rtl="0">
              <a:spcBef>
                <a:spcPts val="0"/>
              </a:spcBef>
              <a:spcAft>
                <a:spcPts val="0"/>
              </a:spcAft>
              <a:buFont typeface="Arial" panose="020B0604020202020204" pitchFamily="34" charset="0"/>
              <a:buChar char="•"/>
            </a:pPr>
            <a:r>
              <a:rPr lang="en-US" dirty="0">
                <a:latin typeface="Calibri" panose="020F0502020204030204" pitchFamily="34" charset="0"/>
                <a:cs typeface="Calibri" panose="020F0502020204030204" pitchFamily="34" charset="0"/>
              </a:rPr>
              <a:t>I could have a career that improves the efficiency of my home or school and the quality of life for the occupants and other students.</a:t>
            </a:r>
            <a:endParaRPr dirty="0">
              <a:latin typeface="Calibri" panose="020F0502020204030204" pitchFamily="34" charset="0"/>
              <a:cs typeface="Calibri" panose="020F0502020204030204" pitchFamily="34" charset="0"/>
            </a:endParaRPr>
          </a:p>
        </p:txBody>
      </p:sp>
      <p:sp>
        <p:nvSpPr>
          <p:cNvPr id="303" name="Google Shape;303;g3103bb1fe3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latin typeface="Calibri" panose="020F0502020204030204" pitchFamily="34" charset="0"/>
                <a:cs typeface="Calibri" panose="020F0502020204030204" pitchFamily="34" charset="0"/>
              </a:rPr>
              <a:t>Examples of possible next steps: </a:t>
            </a:r>
            <a:endParaRPr b="1" dirty="0">
              <a:latin typeface="Calibri" panose="020F0502020204030204" pitchFamily="34" charset="0"/>
              <a:cs typeface="Calibri" panose="020F0502020204030204" pitchFamily="34" charset="0"/>
            </a:endParaRPr>
          </a:p>
          <a:p>
            <a:pPr marL="2286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Learn more about how solar energy works. </a:t>
            </a:r>
            <a:endParaRPr dirty="0">
              <a:latin typeface="Calibri" panose="020F0502020204030204" pitchFamily="34" charset="0"/>
              <a:cs typeface="Calibri" panose="020F0502020204030204" pitchFamily="34" charset="0"/>
            </a:endParaRPr>
          </a:p>
          <a:p>
            <a:pPr marL="2286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Put weatherization seals around the windows in my house.</a:t>
            </a:r>
            <a:endParaRPr dirty="0">
              <a:latin typeface="Calibri" panose="020F0502020204030204" pitchFamily="34" charset="0"/>
              <a:cs typeface="Calibri" panose="020F0502020204030204" pitchFamily="34" charset="0"/>
            </a:endParaRPr>
          </a:p>
          <a:p>
            <a:pPr marL="2286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Replace my light bulbs with LED bulbs.</a:t>
            </a:r>
            <a:endParaRPr dirty="0">
              <a:latin typeface="Calibri" panose="020F0502020204030204" pitchFamily="34" charset="0"/>
              <a:cs typeface="Calibri" panose="020F0502020204030204" pitchFamily="34" charset="0"/>
            </a:endParaRPr>
          </a:p>
          <a:p>
            <a:pPr marL="2286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Clarify what can and cannot be recycled in my neighborhood and school.</a:t>
            </a:r>
            <a:endParaRPr dirty="0">
              <a:latin typeface="Calibri" panose="020F0502020204030204" pitchFamily="34" charset="0"/>
              <a:cs typeface="Calibri" panose="020F0502020204030204" pitchFamily="34" charset="0"/>
            </a:endParaRPr>
          </a:p>
          <a:p>
            <a:pPr marL="2286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Ask my neighbor with solar panels on their roof why they installed them. </a:t>
            </a:r>
            <a:endParaRPr dirty="0">
              <a:latin typeface="Calibri" panose="020F0502020204030204" pitchFamily="34" charset="0"/>
              <a:cs typeface="Calibri" panose="020F0502020204030204" pitchFamily="34" charset="0"/>
            </a:endParaRPr>
          </a:p>
          <a:p>
            <a:pPr marL="2286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Research careers in energy-efficient building design and construction. </a:t>
            </a:r>
            <a:endParaRPr dirty="0">
              <a:latin typeface="Calibri" panose="020F0502020204030204" pitchFamily="34" charset="0"/>
              <a:cs typeface="Calibri" panose="020F0502020204030204" pitchFamily="34" charset="0"/>
            </a:endParaRPr>
          </a:p>
          <a:p>
            <a:pPr marL="2286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Talk to a friend or family member who works in the clean energy or climate industry about their job training.</a:t>
            </a:r>
            <a:endParaRPr dirty="0">
              <a:latin typeface="Calibri" panose="020F0502020204030204" pitchFamily="34" charset="0"/>
              <a:cs typeface="Calibri" panose="020F0502020204030204" pitchFamily="34" charset="0"/>
            </a:endParaRPr>
          </a:p>
        </p:txBody>
      </p:sp>
      <p:sp>
        <p:nvSpPr>
          <p:cNvPr id="313" name="Google Shape;31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173756f27e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3173756f27e_0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This lesson is focused on how we can make everyday spaces more climate-friendly.</a:t>
            </a:r>
            <a:endParaRPr/>
          </a:p>
        </p:txBody>
      </p:sp>
      <p:sp>
        <p:nvSpPr>
          <p:cNvPr id="337" name="Google Shape;337;g3173756f27e_0_1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Encourage students to reflect on the school’s potential emissions, and ask them what changes could make a difference here.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This is something we’ll have a chance to explore later today!</a:t>
            </a:r>
            <a:endParaRPr dirty="0">
              <a:latin typeface="Calibri" panose="020F0502020204030204" pitchFamily="34" charset="0"/>
              <a:cs typeface="Calibri" panose="020F0502020204030204" pitchFamily="34" charset="0"/>
            </a:endParaRPr>
          </a:p>
        </p:txBody>
      </p:sp>
      <p:sp>
        <p:nvSpPr>
          <p:cNvPr id="149" name="Google Shape;1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d5bf993a5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2d5bf993a52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Quickly introduce the lesson structure so that students know what to expect.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200"/>
              <a:buFont typeface="Arial"/>
              <a:buChar char="•"/>
            </a:pPr>
            <a:r>
              <a:rPr lang="en-US" b="0" dirty="0">
                <a:latin typeface="Calibri" panose="020F0502020204030204" pitchFamily="34" charset="0"/>
                <a:cs typeface="Calibri" panose="020F0502020204030204" pitchFamily="34" charset="0"/>
              </a:rPr>
              <a:t>Today’s focus will be learning how climate change affects our lives and how we can be part of the solution.</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200"/>
              <a:buFont typeface="Arial"/>
              <a:buNone/>
            </a:pPr>
            <a:endParaRPr b="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200"/>
              <a:buFont typeface="Arial"/>
              <a:buNone/>
            </a:pPr>
            <a:r>
              <a:rPr lang="en-US" b="1" dirty="0">
                <a:latin typeface="Calibri" panose="020F0502020204030204" pitchFamily="34" charset="0"/>
                <a:cs typeface="Calibri" panose="020F0502020204030204" pitchFamily="34" charset="0"/>
              </a:rPr>
              <a:t>Key point to emphasize: </a:t>
            </a:r>
            <a:r>
              <a:rPr lang="en-US" b="0" dirty="0">
                <a:latin typeface="Calibri" panose="020F0502020204030204" pitchFamily="34" charset="0"/>
                <a:cs typeface="Calibri" panose="020F0502020204030204" pitchFamily="34" charset="0"/>
              </a:rPr>
              <a:t>This is an exciting opportunity to see how you can make a difference now and in the future.</a:t>
            </a:r>
            <a:endParaRPr b="0" dirty="0">
              <a:latin typeface="Calibri" panose="020F0502020204030204" pitchFamily="34" charset="0"/>
              <a:cs typeface="Calibri" panose="020F0502020204030204" pitchFamily="34" charset="0"/>
            </a:endParaRPr>
          </a:p>
        </p:txBody>
      </p:sp>
      <p:sp>
        <p:nvSpPr>
          <p:cNvPr id="159" name="Google Shape;159;g2d5bf993a52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157ecd1517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157ecd1517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latin typeface="Calibri"/>
                <a:ea typeface="Calibri"/>
                <a:cs typeface="Calibri"/>
                <a:sym typeface="Calibri"/>
              </a:rPr>
              <a:t>Activity objective: </a:t>
            </a:r>
            <a:r>
              <a:rPr lang="en-US">
                <a:latin typeface="Calibri"/>
                <a:ea typeface="Calibri"/>
                <a:cs typeface="Calibri"/>
                <a:sym typeface="Calibri"/>
              </a:rPr>
              <a:t>Introduce critical vocabulary related to climate technology in a non-technical way that encourages curiosity, engages critical thinking, and prepares students for the concepts covered in the lesson. This allows students to make educated guesses and become familiar with terms they’ll encounter throughout the lesson and course.</a:t>
            </a:r>
            <a:endParaRPr>
              <a:latin typeface="Calibri"/>
              <a:ea typeface="Calibri"/>
              <a:cs typeface="Calibri"/>
              <a:sym typeface="Calibri"/>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lvl="0" indent="0" algn="l" rtl="0">
              <a:lnSpc>
                <a:spcPct val="115000"/>
              </a:lnSpc>
              <a:spcBef>
                <a:spcPts val="0"/>
              </a:spcBef>
              <a:spcAft>
                <a:spcPts val="0"/>
              </a:spcAft>
              <a:buNone/>
            </a:pPr>
            <a:r>
              <a:rPr lang="en-US" b="1">
                <a:latin typeface="Calibri"/>
                <a:ea typeface="Calibri"/>
                <a:cs typeface="Calibri"/>
                <a:sym typeface="Calibri"/>
              </a:rPr>
              <a:t>Instructions:</a:t>
            </a:r>
            <a:endParaRPr b="1">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Students will explore new vocabulary related to climate solutions that help homes and schools use energy more efficiently and reduce carbon emissions. They may not know all of the terms, but they should make their best effort to guess the meaning before the answer is revealed.</a:t>
            </a:r>
            <a:endParaRPr>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a:latin typeface="Calibri"/>
                <a:ea typeface="Calibri"/>
                <a:cs typeface="Calibri"/>
                <a:sym typeface="Calibri"/>
              </a:rPr>
              <a:t>Show each word one at a time. Click to display each vocabulary word, then click again to reveal the definition (on animations).</a:t>
            </a:r>
            <a:endParaRPr>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a:latin typeface="Calibri"/>
                <a:ea typeface="Calibri"/>
                <a:cs typeface="Calibri"/>
                <a:sym typeface="Calibri"/>
              </a:rPr>
              <a:t>For each word, ask students what they think it means, and call on two to three students to share their responses before revealing the answer.</a:t>
            </a:r>
            <a:endParaRPr>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a:latin typeface="Calibri"/>
                <a:ea typeface="Calibri"/>
                <a:cs typeface="Calibri"/>
                <a:sym typeface="Calibri"/>
              </a:rPr>
              <a:t>Encourage creative thinking and collaboration between students; the purpose is to engage students rather than insist on correct answers.</a:t>
            </a:r>
            <a:endParaRPr>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a:latin typeface="Calibri"/>
                <a:ea typeface="Calibri"/>
                <a:cs typeface="Calibri"/>
                <a:sym typeface="Calibri"/>
              </a:rPr>
              <a:t>Close the activity by explaining that today’s lesson will explore how some of these solutions relate to spaces that students occupy every day: homes and schools.</a:t>
            </a:r>
            <a:endParaRPr>
              <a:latin typeface="Calibri"/>
              <a:ea typeface="Calibri"/>
              <a:cs typeface="Calibri"/>
              <a:sym typeface="Calibri"/>
            </a:endParaRPr>
          </a:p>
          <a:p>
            <a:pPr marL="0" lvl="0" indent="0" algn="l" rtl="0">
              <a:spcBef>
                <a:spcPts val="0"/>
              </a:spcBef>
              <a:spcAft>
                <a:spcPts val="0"/>
              </a:spcAft>
              <a:buNone/>
            </a:pPr>
            <a:endParaRPr/>
          </a:p>
        </p:txBody>
      </p:sp>
      <p:sp>
        <p:nvSpPr>
          <p:cNvPr id="173" name="Google Shape;173;g3157ecd1517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157ecd1517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3157ecd1517_0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3157ecd1517_0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163eac4565_5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3163eac4565_5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Ask the students for one example of something they’ve seen that helps reduce emissions at home or at school.</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Those could all be examples of climate technologies.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Today, we’ll explore technologies that make everyday spaces more sustainable and energy efficient.</a:t>
            </a:r>
            <a:endParaRPr dirty="0">
              <a:latin typeface="Calibri" panose="020F0502020204030204" pitchFamily="34" charset="0"/>
              <a:cs typeface="Calibri" panose="020F0502020204030204" pitchFamily="34" charset="0"/>
            </a:endParaRPr>
          </a:p>
        </p:txBody>
      </p:sp>
      <p:sp>
        <p:nvSpPr>
          <p:cNvPr id="195" name="Google Shape;195;g3163eac4565_5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157ecd1517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3157ecd1517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Outline the learning goals.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Today’s lesson will provide tools students can use in their lives today and in their future careers.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Today’s learning goals connect directly to real-world skills and solutions to the climate crisis.</a:t>
            </a:r>
            <a:endParaRPr dirty="0">
              <a:latin typeface="Calibri" panose="020F0502020204030204" pitchFamily="34" charset="0"/>
              <a:cs typeface="Calibri" panose="020F0502020204030204" pitchFamily="34" charset="0"/>
            </a:endParaRPr>
          </a:p>
        </p:txBody>
      </p:sp>
      <p:sp>
        <p:nvSpPr>
          <p:cNvPr id="205" name="Google Shape;205;g3157ecd1517_1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i="1" dirty="0">
                <a:latin typeface="Calibri" panose="020F0502020204030204" pitchFamily="34" charset="0"/>
                <a:cs typeface="Calibri" panose="020F0502020204030204" pitchFamily="34" charset="0"/>
              </a:rPr>
              <a:t>Video available early 2025: </a:t>
            </a:r>
            <a:r>
              <a:rPr lang="en-US" i="1" dirty="0" err="1">
                <a:latin typeface="Calibri" panose="020F0502020204030204" pitchFamily="34" charset="0"/>
                <a:cs typeface="Calibri" panose="020F0502020204030204" pitchFamily="34" charset="0"/>
              </a:rPr>
              <a:t>Solect</a:t>
            </a:r>
            <a:r>
              <a:rPr lang="en-US" i="1" dirty="0">
                <a:latin typeface="Calibri" panose="020F0502020204030204" pitchFamily="34" charset="0"/>
                <a:cs typeface="Calibri" panose="020F0502020204030204" pitchFamily="34" charset="0"/>
              </a:rPr>
              <a:t> Energy School Project</a:t>
            </a:r>
            <a:endParaRPr i="1"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After the video, ask students what stood out to them about the video.</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What part of the video inspired you the most?</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Is there anything you want to learn more about or try here?</a:t>
            </a:r>
            <a:endParaRPr dirty="0">
              <a:latin typeface="Calibri" panose="020F0502020204030204" pitchFamily="34" charset="0"/>
              <a:cs typeface="Calibri" panose="020F0502020204030204" pitchFamily="34" charset="0"/>
            </a:endParaRPr>
          </a:p>
        </p:txBody>
      </p:sp>
      <p:sp>
        <p:nvSpPr>
          <p:cNvPr id="218" name="Google Shape;21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1ca5990c37_0_0: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31ca5990c37_0_0: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31ca5990c3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24"/>
          <p:cNvSpPr txBox="1">
            <a:spLocks noGrp="1"/>
          </p:cNvSpPr>
          <p:nvPr>
            <p:ph type="title"/>
          </p:nvPr>
        </p:nvSpPr>
        <p:spPr>
          <a:xfrm>
            <a:off x="838200" y="2183168"/>
            <a:ext cx="10515600" cy="9233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4"/>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199" y="3635375"/>
            <a:ext cx="10515599" cy="75713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 name="Google Shape;25;p24"/>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3 1">
  <p:cSld name="CUSTOM_2_1">
    <p:spTree>
      <p:nvGrpSpPr>
        <p:cNvPr id="1" name="Shape 99"/>
        <p:cNvGrpSpPr/>
        <p:nvPr/>
      </p:nvGrpSpPr>
      <p:grpSpPr>
        <a:xfrm>
          <a:off x="0" y="0"/>
          <a:ext cx="0" cy="0"/>
          <a:chOff x="0" y="0"/>
          <a:chExt cx="0" cy="0"/>
        </a:xfrm>
      </p:grpSpPr>
      <p:sp>
        <p:nvSpPr>
          <p:cNvPr id="100" name="Google Shape;100;g3157ecd1517_0_30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101" name="Google Shape;101;g3157ecd1517_0_307"/>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02" name="Google Shape;102;g3157ecd1517_0_307"/>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g3157ecd1517_0_307"/>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04" name="Google Shape;104;g3157ecd1517_0_307"/>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05" name="Google Shape;105;g3157ecd1517_0_307"/>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06" name="Google Shape;106;g3157ecd1517_0_307"/>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
        <p:nvSpPr>
          <p:cNvPr id="107" name="Google Shape;107;g3157ecd1517_0_307"/>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8" name="Google Shape;108;g3157ecd1517_0_307"/>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09"/>
        <p:cNvGrpSpPr/>
        <p:nvPr/>
      </p:nvGrpSpPr>
      <p:grpSpPr>
        <a:xfrm>
          <a:off x="0" y="0"/>
          <a:ext cx="0" cy="0"/>
          <a:chOff x="0" y="0"/>
          <a:chExt cx="0" cy="0"/>
        </a:xfrm>
      </p:grpSpPr>
      <p:sp>
        <p:nvSpPr>
          <p:cNvPr id="110" name="Google Shape;110;g3157ecd1517_0_31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11" name="Google Shape;111;g3157ecd1517_0_317"/>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g3157ecd1517_0_317"/>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13" name="Google Shape;113;g3157ecd1517_0_317"/>
          <p:cNvSpPr txBox="1">
            <a:spLocks noGrp="1"/>
          </p:cNvSpPr>
          <p:nvPr>
            <p:ph type="title"/>
          </p:nvPr>
        </p:nvSpPr>
        <p:spPr>
          <a:xfrm>
            <a:off x="1168525" y="158875"/>
            <a:ext cx="9939300" cy="774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g3157ecd1517_0_317"/>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15" name="Google Shape;115;g3157ecd1517_0_317"/>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116"/>
        <p:cNvGrpSpPr/>
        <p:nvPr/>
      </p:nvGrpSpPr>
      <p:grpSpPr>
        <a:xfrm>
          <a:off x="0" y="0"/>
          <a:ext cx="0" cy="0"/>
          <a:chOff x="0" y="0"/>
          <a:chExt cx="0" cy="0"/>
        </a:xfrm>
      </p:grpSpPr>
      <p:sp>
        <p:nvSpPr>
          <p:cNvPr id="117" name="Google Shape;117;g3157ecd1517_0_35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g3157ecd1517_0_359"/>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g3157ecd1517_0_359"/>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20" name="Google Shape;120;g3157ecd1517_0_359"/>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21" name="Google Shape;121;g3157ecd1517_0_359"/>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122" name="Google Shape;122;g3157ecd1517_0_359"/>
          <p:cNvSpPr txBox="1"/>
          <p:nvPr/>
        </p:nvSpPr>
        <p:spPr>
          <a:xfrm>
            <a:off x="4141188" y="406675"/>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123" name="Google Shape;123;g3157ecd1517_0_359"/>
          <p:cNvPicPr preferRelativeResize="0"/>
          <p:nvPr/>
        </p:nvPicPr>
        <p:blipFill rotWithShape="1">
          <a:blip r:embed="rId2">
            <a:alphaModFix/>
          </a:blip>
          <a:srcRect l="10378"/>
          <a:stretch/>
        </p:blipFill>
        <p:spPr>
          <a:xfrm>
            <a:off x="3033263" y="214675"/>
            <a:ext cx="1009850" cy="910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124"/>
        <p:cNvGrpSpPr/>
        <p:nvPr/>
      </p:nvGrpSpPr>
      <p:grpSpPr>
        <a:xfrm>
          <a:off x="0" y="0"/>
          <a:ext cx="0" cy="0"/>
          <a:chOff x="0" y="0"/>
          <a:chExt cx="0" cy="0"/>
        </a:xfrm>
      </p:grpSpPr>
      <p:sp>
        <p:nvSpPr>
          <p:cNvPr id="125" name="Google Shape;125;g2d5bf993a52_0_17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g2d5bf993a52_0_171"/>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28"/>
          <p:cNvSpPr txBox="1">
            <a:spLocks noGrp="1"/>
          </p:cNvSpPr>
          <p:nvPr>
            <p:ph type="title"/>
          </p:nvPr>
        </p:nvSpPr>
        <p:spPr>
          <a:xfrm>
            <a:off x="838200" y="2183168"/>
            <a:ext cx="10515600" cy="92333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2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28"/>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838199" y="3635375"/>
            <a:ext cx="10515599" cy="75713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g3157ecd1517_0_167"/>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3157ecd1517_0_167"/>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3157ecd1517_0_167"/>
          <p:cNvSpPr txBox="1">
            <a:spLocks noGrp="1"/>
          </p:cNvSpPr>
          <p:nvPr>
            <p:ph type="body" idx="1"/>
          </p:nvPr>
        </p:nvSpPr>
        <p:spPr>
          <a:xfrm>
            <a:off x="304799" y="1194423"/>
            <a:ext cx="11582400" cy="1853700"/>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5" name="Google Shape;35;g3157ecd1517_0_167"/>
          <p:cNvCxnSpPr/>
          <p:nvPr/>
        </p:nvCxnSpPr>
        <p:spPr>
          <a:xfrm>
            <a:off x="304800" y="100873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36" name="Google Shape;36;g3157ecd1517_0_16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ption 2 Basic with Picture placeholder">
  <p:cSld name="Option 2 Basic with Picture placeholder">
    <p:spTree>
      <p:nvGrpSpPr>
        <p:cNvPr id="1" name="Shape 37"/>
        <p:cNvGrpSpPr/>
        <p:nvPr/>
      </p:nvGrpSpPr>
      <p:grpSpPr>
        <a:xfrm>
          <a:off x="0" y="0"/>
          <a:ext cx="0" cy="0"/>
          <a:chOff x="0" y="0"/>
          <a:chExt cx="0" cy="0"/>
        </a:xfrm>
      </p:grpSpPr>
      <p:sp>
        <p:nvSpPr>
          <p:cNvPr id="38" name="Google Shape;38;g3157ecd1517_0_173"/>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3157ecd1517_0_173"/>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3157ecd1517_0_173"/>
          <p:cNvSpPr txBox="1">
            <a:spLocks noGrp="1"/>
          </p:cNvSpPr>
          <p:nvPr>
            <p:ph type="body" idx="1"/>
          </p:nvPr>
        </p:nvSpPr>
        <p:spPr>
          <a:xfrm>
            <a:off x="304799" y="1234440"/>
            <a:ext cx="5391300" cy="517200"/>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chemeClr val="lt2"/>
              </a:buClr>
              <a:buSzPts val="2400"/>
              <a:buFont typeface="Calibri"/>
              <a:buNone/>
              <a:defRPr sz="2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g3157ecd1517_0_173"/>
          <p:cNvSpPr>
            <a:spLocks noGrp="1"/>
          </p:cNvSpPr>
          <p:nvPr>
            <p:ph type="pic" idx="2"/>
          </p:nvPr>
        </p:nvSpPr>
        <p:spPr>
          <a:xfrm>
            <a:off x="6393873" y="1417320"/>
            <a:ext cx="4572000" cy="4023300"/>
          </a:xfrm>
          <a:prstGeom prst="rect">
            <a:avLst/>
          </a:prstGeom>
          <a:solidFill>
            <a:srgbClr val="595959"/>
          </a:solidFill>
          <a:ln>
            <a:noFill/>
          </a:ln>
        </p:spPr>
      </p:sp>
      <p:cxnSp>
        <p:nvCxnSpPr>
          <p:cNvPr id="42" name="Google Shape;42;g3157ecd1517_0_173"/>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43" name="Google Shape;43;g3157ecd1517_0_17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g3157ecd1517_0_173"/>
          <p:cNvSpPr txBox="1">
            <a:spLocks noGrp="1"/>
          </p:cNvSpPr>
          <p:nvPr>
            <p:ph type="body" idx="3"/>
          </p:nvPr>
        </p:nvSpPr>
        <p:spPr>
          <a:xfrm>
            <a:off x="304799" y="1600200"/>
            <a:ext cx="11582400" cy="1853700"/>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g3157ecd1517_0_253"/>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 name="Google Shape;47;g3157ecd1517_0_253"/>
          <p:cNvSpPr>
            <a:spLocks noGrp="1"/>
          </p:cNvSpPr>
          <p:nvPr>
            <p:ph type="pic" idx="2"/>
          </p:nvPr>
        </p:nvSpPr>
        <p:spPr>
          <a:xfrm>
            <a:off x="508000" y="1205425"/>
            <a:ext cx="4606500" cy="4001100"/>
          </a:xfrm>
          <a:prstGeom prst="rect">
            <a:avLst/>
          </a:prstGeom>
          <a:noFill/>
          <a:ln>
            <a:noFill/>
          </a:ln>
        </p:spPr>
      </p:sp>
      <p:sp>
        <p:nvSpPr>
          <p:cNvPr id="48" name="Google Shape;48;g3157ecd1517_0_253"/>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g3157ecd1517_0_25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 name="Google Shape;50;g3157ecd1517_0_253"/>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51" name="Google Shape;51;g3157ecd1517_0_25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3157ecd1517_0_253"/>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cxnSp>
        <p:nvCxnSpPr>
          <p:cNvPr id="53" name="Google Shape;53;g3157ecd1517_0_25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54" name="Google Shape;54;g3157ecd1517_0_25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55" name="Google Shape;55;g3157ecd1517_0_253"/>
          <p:cNvSpPr txBox="1">
            <a:spLocks noGrp="1"/>
          </p:cNvSpPr>
          <p:nvPr>
            <p:ph type="body" idx="1"/>
          </p:nvPr>
        </p:nvSpPr>
        <p:spPr>
          <a:xfrm>
            <a:off x="6455425" y="1899300"/>
            <a:ext cx="5391300" cy="2583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56"/>
        <p:cNvGrpSpPr/>
        <p:nvPr/>
      </p:nvGrpSpPr>
      <p:grpSpPr>
        <a:xfrm>
          <a:off x="0" y="0"/>
          <a:ext cx="0" cy="0"/>
          <a:chOff x="0" y="0"/>
          <a:chExt cx="0" cy="0"/>
        </a:xfrm>
      </p:grpSpPr>
      <p:sp>
        <p:nvSpPr>
          <p:cNvPr id="57" name="Google Shape;57;g3157ecd1517_0_264"/>
          <p:cNvSpPr/>
          <p:nvPr/>
        </p:nvSpPr>
        <p:spPr>
          <a:xfrm>
            <a:off x="1304200" y="1640450"/>
            <a:ext cx="4230000" cy="4001100"/>
          </a:xfrm>
          <a:prstGeom prst="rect">
            <a:avLst/>
          </a:prstGeom>
          <a:solidFill>
            <a:srgbClr val="6CC24A"/>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 name="Google Shape;58;g3157ecd1517_0_264"/>
          <p:cNvSpPr>
            <a:spLocks noGrp="1"/>
          </p:cNvSpPr>
          <p:nvPr>
            <p:ph type="pic" idx="2"/>
          </p:nvPr>
        </p:nvSpPr>
        <p:spPr>
          <a:xfrm>
            <a:off x="508000" y="1205425"/>
            <a:ext cx="4606500" cy="4001100"/>
          </a:xfrm>
          <a:prstGeom prst="rect">
            <a:avLst/>
          </a:prstGeom>
          <a:noFill/>
          <a:ln>
            <a:noFill/>
          </a:ln>
        </p:spPr>
      </p:sp>
      <p:sp>
        <p:nvSpPr>
          <p:cNvPr id="59" name="Google Shape;59;g3157ecd1517_0_264"/>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g3157ecd1517_0_264"/>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g3157ecd1517_0_264"/>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62" name="Google Shape;62;g3157ecd1517_0_264"/>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g3157ecd1517_0_264"/>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cxnSp>
        <p:nvCxnSpPr>
          <p:cNvPr id="64" name="Google Shape;64;g3157ecd1517_0_264"/>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65" name="Google Shape;65;g3157ecd1517_0_264"/>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66" name="Google Shape;66;g3157ecd1517_0_264"/>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7"/>
        <p:cNvGrpSpPr/>
        <p:nvPr/>
      </p:nvGrpSpPr>
      <p:grpSpPr>
        <a:xfrm>
          <a:off x="0" y="0"/>
          <a:ext cx="0" cy="0"/>
          <a:chOff x="0" y="0"/>
          <a:chExt cx="0" cy="0"/>
        </a:xfrm>
      </p:grpSpPr>
      <p:sp>
        <p:nvSpPr>
          <p:cNvPr id="68" name="Google Shape;68;g3157ecd1517_0_275"/>
          <p:cNvSpPr/>
          <p:nvPr/>
        </p:nvSpPr>
        <p:spPr>
          <a:xfrm>
            <a:off x="7444775" y="1520275"/>
            <a:ext cx="4230000" cy="4001100"/>
          </a:xfrm>
          <a:prstGeom prst="rect">
            <a:avLst/>
          </a:prstGeom>
          <a:solidFill>
            <a:srgbClr val="FFF200"/>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g3157ecd1517_0_275"/>
          <p:cNvSpPr>
            <a:spLocks noGrp="1"/>
          </p:cNvSpPr>
          <p:nvPr>
            <p:ph type="pic" idx="2"/>
          </p:nvPr>
        </p:nvSpPr>
        <p:spPr>
          <a:xfrm>
            <a:off x="6648575" y="1085250"/>
            <a:ext cx="4606500" cy="4001100"/>
          </a:xfrm>
          <a:prstGeom prst="rect">
            <a:avLst/>
          </a:prstGeom>
          <a:noFill/>
          <a:ln>
            <a:noFill/>
          </a:ln>
        </p:spPr>
      </p:sp>
      <p:sp>
        <p:nvSpPr>
          <p:cNvPr id="70" name="Google Shape;70;g3157ecd1517_0_275"/>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1" name="Google Shape;71;g3157ecd1517_0_27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72;g3157ecd1517_0_275"/>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73" name="Google Shape;73;g3157ecd1517_0_275"/>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lvl="0" indent="-323850" algn="l" rtl="0">
              <a:lnSpc>
                <a:spcPct val="150000"/>
              </a:lnSpc>
              <a:spcBef>
                <a:spcPts val="0"/>
              </a:spcBef>
              <a:spcAft>
                <a:spcPts val="0"/>
              </a:spcAft>
              <a:buClr>
                <a:schemeClr val="dk1"/>
              </a:buClr>
              <a:buSzPts val="1500"/>
              <a:buFont typeface="Calibri"/>
              <a:buChar char="●"/>
            </a:pPr>
            <a:endParaRPr sz="2200" b="1">
              <a:latin typeface="Calibri"/>
              <a:ea typeface="Calibri"/>
              <a:cs typeface="Calibri"/>
              <a:sym typeface="Calibri"/>
            </a:endParaRPr>
          </a:p>
        </p:txBody>
      </p:sp>
      <p:sp>
        <p:nvSpPr>
          <p:cNvPr id="74" name="Google Shape;74;g3157ecd1517_0_275"/>
          <p:cNvSpPr txBox="1">
            <a:spLocks noGrp="1"/>
          </p:cNvSpPr>
          <p:nvPr>
            <p:ph type="body" idx="1"/>
          </p:nvPr>
        </p:nvSpPr>
        <p:spPr>
          <a:xfrm>
            <a:off x="339375" y="2622000"/>
            <a:ext cx="5391300" cy="2583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5" name="Google Shape;75;g3157ecd1517_0_275"/>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76" name="Google Shape;76;g3157ecd1517_0_275"/>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77" name="Google Shape;77;g3157ecd1517_0_275"/>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1">
  <p:cSld name="TITLE_ONLY_1_1">
    <p:spTree>
      <p:nvGrpSpPr>
        <p:cNvPr id="1" name="Shape 78"/>
        <p:cNvGrpSpPr/>
        <p:nvPr/>
      </p:nvGrpSpPr>
      <p:grpSpPr>
        <a:xfrm>
          <a:off x="0" y="0"/>
          <a:ext cx="0" cy="0"/>
          <a:chOff x="0" y="0"/>
          <a:chExt cx="0" cy="0"/>
        </a:xfrm>
      </p:grpSpPr>
      <p:sp>
        <p:nvSpPr>
          <p:cNvPr id="79" name="Google Shape;79;g3157ecd1517_0_286"/>
          <p:cNvSpPr/>
          <p:nvPr/>
        </p:nvSpPr>
        <p:spPr>
          <a:xfrm>
            <a:off x="7444775" y="1520275"/>
            <a:ext cx="4230000" cy="4001100"/>
          </a:xfrm>
          <a:prstGeom prst="rect">
            <a:avLst/>
          </a:prstGeom>
          <a:solidFill>
            <a:srgbClr val="0065A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g3157ecd1517_0_286"/>
          <p:cNvSpPr>
            <a:spLocks noGrp="1"/>
          </p:cNvSpPr>
          <p:nvPr>
            <p:ph type="pic" idx="2"/>
          </p:nvPr>
        </p:nvSpPr>
        <p:spPr>
          <a:xfrm>
            <a:off x="6648575" y="1085250"/>
            <a:ext cx="4606500" cy="4001100"/>
          </a:xfrm>
          <a:prstGeom prst="rect">
            <a:avLst/>
          </a:prstGeom>
          <a:noFill/>
          <a:ln>
            <a:noFill/>
          </a:ln>
        </p:spPr>
      </p:sp>
      <p:sp>
        <p:nvSpPr>
          <p:cNvPr id="81" name="Google Shape;81;g3157ecd1517_0_286"/>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2" name="Google Shape;82;g3157ecd1517_0_286"/>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g3157ecd1517_0_286"/>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84" name="Google Shape;84;g3157ecd1517_0_286"/>
          <p:cNvSpPr txBox="1">
            <a:spLocks noGrp="1"/>
          </p:cNvSpPr>
          <p:nvPr>
            <p:ph type="body" idx="1"/>
          </p:nvPr>
        </p:nvSpPr>
        <p:spPr>
          <a:xfrm>
            <a:off x="339375" y="2622000"/>
            <a:ext cx="5391300" cy="2583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85" name="Google Shape;85;g3157ecd1517_0_286"/>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86" name="Google Shape;86;g3157ecd1517_0_286"/>
          <p:cNvSpPr txBox="1">
            <a:spLocks noGrp="1"/>
          </p:cNvSpPr>
          <p:nvPr>
            <p:ph type="title"/>
          </p:nvPr>
        </p:nvSpPr>
        <p:spPr>
          <a:xfrm>
            <a:off x="339375" y="1891350"/>
            <a:ext cx="4995600" cy="52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87"/>
        <p:cNvGrpSpPr/>
        <p:nvPr/>
      </p:nvGrpSpPr>
      <p:grpSpPr>
        <a:xfrm>
          <a:off x="0" y="0"/>
          <a:ext cx="0" cy="0"/>
          <a:chOff x="0" y="0"/>
          <a:chExt cx="0" cy="0"/>
        </a:xfrm>
      </p:grpSpPr>
      <p:sp>
        <p:nvSpPr>
          <p:cNvPr id="88" name="Google Shape;88;g3157ecd1517_0_29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89" name="Google Shape;89;g3157ecd1517_0_295"/>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90" name="Google Shape;90;g3157ecd1517_0_295"/>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g3157ecd1517_0_295"/>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2" name="Google Shape;92;g3157ecd1517_0_295"/>
          <p:cNvSpPr txBox="1"/>
          <p:nvPr/>
        </p:nvSpPr>
        <p:spPr>
          <a:xfrm>
            <a:off x="1719450" y="3057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93" name="Google Shape;93;g3157ecd1517_0_295"/>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94" name="Google Shape;94;g3157ecd1517_0_295"/>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95" name="Google Shape;95;g3157ecd1517_0_295"/>
          <p:cNvPicPr preferRelativeResize="0"/>
          <p:nvPr/>
        </p:nvPicPr>
        <p:blipFill rotWithShape="1">
          <a:blip r:embed="rId3">
            <a:alphaModFix/>
          </a:blip>
          <a:srcRect l="10378"/>
          <a:stretch/>
        </p:blipFill>
        <p:spPr>
          <a:xfrm>
            <a:off x="460875" y="2897550"/>
            <a:ext cx="1009850" cy="910500"/>
          </a:xfrm>
          <a:prstGeom prst="rect">
            <a:avLst/>
          </a:prstGeom>
          <a:noFill/>
          <a:ln>
            <a:noFill/>
          </a:ln>
        </p:spPr>
      </p:pic>
      <p:sp>
        <p:nvSpPr>
          <p:cNvPr id="96" name="Google Shape;96;g3157ecd1517_0_295"/>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97" name="Google Shape;97;g3157ecd1517_0_295"/>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sp>
        <p:nvSpPr>
          <p:cNvPr id="98" name="Google Shape;98;g3157ecd1517_0_295"/>
          <p:cNvSpPr txBox="1">
            <a:spLocks noGrp="1"/>
          </p:cNvSpPr>
          <p:nvPr>
            <p:ph type="body" idx="1"/>
          </p:nvPr>
        </p:nvSpPr>
        <p:spPr>
          <a:xfrm>
            <a:off x="6645050" y="2287750"/>
            <a:ext cx="4744500" cy="31326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3"/>
          <p:cNvPicPr preferRelativeResize="0"/>
          <p:nvPr/>
        </p:nvPicPr>
        <p:blipFill rotWithShape="1">
          <a:blip r:embed="rId15">
            <a:alphaModFix amt="5000"/>
          </a:blip>
          <a:srcRect/>
          <a:stretch/>
        </p:blipFill>
        <p:spPr>
          <a:xfrm>
            <a:off x="0" y="1441929"/>
            <a:ext cx="12192000" cy="4925567"/>
          </a:xfrm>
          <a:prstGeom prst="rect">
            <a:avLst/>
          </a:prstGeom>
          <a:noFill/>
          <a:ln>
            <a:noFill/>
          </a:ln>
        </p:spPr>
      </p:pic>
      <p:sp>
        <p:nvSpPr>
          <p:cNvPr id="11" name="Google Shape;11;p23"/>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3"/>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23"/>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3"/>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6" name="Google Shape;16;p23"/>
          <p:cNvGrpSpPr/>
          <p:nvPr/>
        </p:nvGrpSpPr>
        <p:grpSpPr>
          <a:xfrm>
            <a:off x="96431" y="6450008"/>
            <a:ext cx="279069" cy="279069"/>
            <a:chOff x="5310558" y="5288061"/>
            <a:chExt cx="868602" cy="868602"/>
          </a:xfrm>
        </p:grpSpPr>
        <p:sp>
          <p:nvSpPr>
            <p:cNvPr id="17" name="Google Shape;17;p23"/>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3"/>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23" descr="Text&#10;&#10;Description automatically generated"/>
            <p:cNvPicPr preferRelativeResize="0"/>
            <p:nvPr/>
          </p:nvPicPr>
          <p:blipFill rotWithShape="1">
            <a:blip r:embed="rId16">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1.eere.energy.gov/buildings/energysmartschools/about.html"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IAjfTG72xOg?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
          <p:cNvPicPr preferRelativeResize="0"/>
          <p:nvPr/>
        </p:nvPicPr>
        <p:blipFill rotWithShape="1">
          <a:blip r:embed="rId3">
            <a:alphaModFix/>
          </a:blip>
          <a:srcRect l="8169" t="3990" r="5659" b="23970"/>
          <a:stretch/>
        </p:blipFill>
        <p:spPr>
          <a:xfrm>
            <a:off x="0" y="-319225"/>
            <a:ext cx="12192000" cy="6676926"/>
          </a:xfrm>
          <a:prstGeom prst="rect">
            <a:avLst/>
          </a:prstGeom>
          <a:noFill/>
          <a:ln>
            <a:noFill/>
          </a:ln>
        </p:spPr>
      </p:pic>
      <p:sp>
        <p:nvSpPr>
          <p:cNvPr id="133" name="Google Shape;133;p1"/>
          <p:cNvSpPr/>
          <p:nvPr/>
        </p:nvSpPr>
        <p:spPr>
          <a:xfrm rot="10800000">
            <a:off x="-21450" y="-352600"/>
            <a:ext cx="12234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4" name="Google Shape;134;p1"/>
          <p:cNvPicPr preferRelativeResize="0"/>
          <p:nvPr/>
        </p:nvPicPr>
        <p:blipFill rotWithShape="1">
          <a:blip r:embed="rId4">
            <a:alphaModFix/>
          </a:blip>
          <a:srcRect/>
          <a:stretch/>
        </p:blipFill>
        <p:spPr>
          <a:xfrm>
            <a:off x="304796" y="342902"/>
            <a:ext cx="3979875" cy="1206609"/>
          </a:xfrm>
          <a:prstGeom prst="rect">
            <a:avLst/>
          </a:prstGeom>
          <a:noFill/>
          <a:ln>
            <a:noFill/>
          </a:ln>
        </p:spPr>
      </p:pic>
      <p:sp>
        <p:nvSpPr>
          <p:cNvPr id="135" name="Google Shape;135;p1"/>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1"/>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1"/>
          <p:cNvGrpSpPr/>
          <p:nvPr/>
        </p:nvGrpSpPr>
        <p:grpSpPr>
          <a:xfrm>
            <a:off x="96431" y="6450008"/>
            <a:ext cx="279069" cy="279069"/>
            <a:chOff x="5310558" y="5288061"/>
            <a:chExt cx="868602" cy="868602"/>
          </a:xfrm>
        </p:grpSpPr>
        <p:sp>
          <p:nvSpPr>
            <p:cNvPr id="139" name="Google Shape;139;p1"/>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1"/>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1" name="Google Shape;141;p1" descr="Text&#10;&#10;Description automatically generated"/>
            <p:cNvPicPr preferRelativeResize="0"/>
            <p:nvPr/>
          </p:nvPicPr>
          <p:blipFill rotWithShape="1">
            <a:blip r:embed="rId5">
              <a:alphaModFix/>
            </a:blip>
            <a:srcRect r="71914"/>
            <a:stretch/>
          </p:blipFill>
          <p:spPr>
            <a:xfrm>
              <a:off x="5427440" y="5405419"/>
              <a:ext cx="599110" cy="647063"/>
            </a:xfrm>
            <a:prstGeom prst="rect">
              <a:avLst/>
            </a:prstGeom>
            <a:noFill/>
            <a:ln>
              <a:noFill/>
            </a:ln>
          </p:spPr>
        </p:pic>
      </p:grpSp>
      <p:sp>
        <p:nvSpPr>
          <p:cNvPr id="142" name="Google Shape;142;p1"/>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Lesson 3: Climate Solutions for Our Homes and Schools</a:t>
            </a: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0" y="2292750"/>
            <a:ext cx="12192000" cy="45915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 name="Google Shape;144;p1"/>
          <p:cNvSpPr txBox="1"/>
          <p:nvPr/>
        </p:nvSpPr>
        <p:spPr>
          <a:xfrm>
            <a:off x="304793" y="4710179"/>
            <a:ext cx="11582400" cy="393900"/>
          </a:xfrm>
          <a:prstGeom prst="rect">
            <a:avLst/>
          </a:prstGeom>
          <a:noFill/>
          <a:ln>
            <a:noFill/>
          </a:ln>
          <a:effectLst>
            <a:outerShdw blurRad="50800" dist="50800" dir="2700000" algn="ctr" rotWithShape="0">
              <a:srgbClr val="000000">
                <a:alpha val="49411"/>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sp>
        <p:nvSpPr>
          <p:cNvPr id="145" name="Google Shape;145;p1"/>
          <p:cNvSpPr txBox="1"/>
          <p:nvPr/>
        </p:nvSpPr>
        <p:spPr>
          <a:xfrm>
            <a:off x="230775" y="5181375"/>
            <a:ext cx="11717700" cy="1256100"/>
          </a:xfrm>
          <a:prstGeom prst="rect">
            <a:avLst/>
          </a:prstGeom>
          <a:noFill/>
          <a:ln>
            <a:noFill/>
          </a:ln>
          <a:effectLst>
            <a:outerShdw blurRad="50800" dist="50800" dir="2700000" algn="ctr" rotWithShape="0">
              <a:srgbClr val="000000">
                <a:alpha val="49410"/>
              </a:srgbClr>
            </a:outerShdw>
          </a:effectLst>
        </p:spPr>
        <p:txBody>
          <a:bodyPr spcFirstLastPara="1" wrap="square" lIns="0" tIns="0" rIns="0" bIns="0" anchor="t" anchorCtr="0">
            <a:spAutoFit/>
          </a:bodyPr>
          <a:lstStyle/>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rPr>
              <a:t>Climate Solutions for </a:t>
            </a:r>
            <a:br>
              <a:rPr lang="en-US" sz="4800" b="1" i="0" u="none" strike="noStrike" cap="none">
                <a:solidFill>
                  <a:srgbClr val="93C47D"/>
                </a:solidFill>
                <a:latin typeface="Calibri"/>
                <a:ea typeface="Calibri"/>
                <a:cs typeface="Calibri"/>
                <a:sym typeface="Calibri"/>
              </a:rPr>
            </a:br>
            <a:r>
              <a:rPr lang="en-US" sz="4800" b="1" i="0" u="none" strike="noStrike" cap="none">
                <a:solidFill>
                  <a:srgbClr val="93C47D"/>
                </a:solidFill>
                <a:latin typeface="Calibri"/>
                <a:ea typeface="Calibri"/>
                <a:cs typeface="Calibri"/>
                <a:sym typeface="Calibri"/>
              </a:rPr>
              <a:t>Our Homes and Schools</a:t>
            </a:r>
            <a:endParaRPr sz="4800" b="1" i="0" u="none" strike="noStrike" cap="none">
              <a:solidFill>
                <a:srgbClr val="93C47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g28aa7eb01fb_1_35"/>
          <p:cNvPicPr preferRelativeResize="0"/>
          <p:nvPr/>
        </p:nvPicPr>
        <p:blipFill rotWithShape="1">
          <a:blip r:embed="rId3">
            <a:alphaModFix/>
          </a:blip>
          <a:srcRect/>
          <a:stretch/>
        </p:blipFill>
        <p:spPr>
          <a:xfrm>
            <a:off x="1219325" y="1143000"/>
            <a:ext cx="9753364" cy="5163574"/>
          </a:xfrm>
          <a:prstGeom prst="rect">
            <a:avLst/>
          </a:prstGeom>
          <a:noFill/>
          <a:ln>
            <a:noFill/>
          </a:ln>
        </p:spPr>
      </p:pic>
      <p:sp>
        <p:nvSpPr>
          <p:cNvPr id="243" name="Google Shape;243;g28aa7eb01fb_1_3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10</a:t>
            </a:fld>
            <a:endParaRPr sz="1200"/>
          </a:p>
        </p:txBody>
      </p:sp>
      <p:sp>
        <p:nvSpPr>
          <p:cNvPr id="244" name="Google Shape;244;g28aa7eb01fb_1_35"/>
          <p:cNvSpPr txBox="1"/>
          <p:nvPr/>
        </p:nvSpPr>
        <p:spPr>
          <a:xfrm>
            <a:off x="8124078" y="5987050"/>
            <a:ext cx="2715600" cy="24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1600" b="0" i="0" u="none" strike="noStrike" cap="none">
                <a:solidFill>
                  <a:schemeClr val="dk1"/>
                </a:solidFill>
                <a:latin typeface="Calibri"/>
                <a:ea typeface="Calibri"/>
                <a:cs typeface="Calibri"/>
                <a:sym typeface="Calibri"/>
              </a:rPr>
              <a:t>Based on EIA data from 2022</a:t>
            </a:r>
            <a:endParaRPr sz="1600" b="0" i="0" u="none" strike="noStrike" cap="none">
              <a:solidFill>
                <a:schemeClr val="dk1"/>
              </a:solidFill>
              <a:latin typeface="Calibri"/>
              <a:ea typeface="Calibri"/>
              <a:cs typeface="Calibri"/>
              <a:sym typeface="Calibri"/>
            </a:endParaRPr>
          </a:p>
        </p:txBody>
      </p:sp>
      <p:sp>
        <p:nvSpPr>
          <p:cNvPr id="245" name="Google Shape;245;g28aa7eb01fb_1_35"/>
          <p:cNvSpPr txBox="1"/>
          <p:nvPr/>
        </p:nvSpPr>
        <p:spPr>
          <a:xfrm>
            <a:off x="2282626" y="228600"/>
            <a:ext cx="7832700" cy="6186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3200"/>
              <a:buFont typeface="Arial"/>
              <a:buNone/>
            </a:pPr>
            <a:r>
              <a:rPr lang="en-US" sz="3800" b="1" i="0" u="none" strike="noStrike" cap="none">
                <a:solidFill>
                  <a:srgbClr val="0065A4"/>
                </a:solidFill>
                <a:latin typeface="Calibri"/>
                <a:ea typeface="Calibri"/>
                <a:cs typeface="Calibri"/>
                <a:sym typeface="Calibri"/>
              </a:rPr>
              <a:t>Electricity Grid Mix in Massachusetts</a:t>
            </a:r>
            <a:endParaRPr sz="3800" b="0" i="0" u="none" strike="noStrike" cap="none">
              <a:solidFill>
                <a:srgbClr val="0065A4"/>
              </a:solidFill>
              <a:latin typeface="Calibri"/>
              <a:ea typeface="Calibri"/>
              <a:cs typeface="Calibri"/>
              <a:sym typeface="Calibri"/>
            </a:endParaRPr>
          </a:p>
        </p:txBody>
      </p:sp>
      <p:sp>
        <p:nvSpPr>
          <p:cNvPr id="246" name="Google Shape;246;g28aa7eb01fb_1_3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10</a:t>
            </a:fld>
            <a:endParaRPr sz="1200"/>
          </a:p>
        </p:txBody>
      </p:sp>
      <p:sp>
        <p:nvSpPr>
          <p:cNvPr id="247" name="Google Shape;247;g28aa7eb01fb_1_35"/>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3: Climate Solutions for Our Homes and Schools</a:t>
            </a:r>
            <a:endParaRPr sz="1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11</a:t>
            </a:fld>
            <a:endParaRPr sz="1200"/>
          </a:p>
        </p:txBody>
      </p:sp>
      <p:sp>
        <p:nvSpPr>
          <p:cNvPr id="254" name="Google Shape;254;p40"/>
          <p:cNvSpPr txBox="1"/>
          <p:nvPr/>
        </p:nvSpPr>
        <p:spPr>
          <a:xfrm>
            <a:off x="6474763" y="6224201"/>
            <a:ext cx="1764856" cy="1384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sp>
        <p:nvSpPr>
          <p:cNvPr id="255" name="Google Shape;255;p40"/>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3: Climate Solutions for Our Homes and Schools</a:t>
            </a:r>
            <a:endParaRPr sz="1200"/>
          </a:p>
        </p:txBody>
      </p:sp>
      <p:sp>
        <p:nvSpPr>
          <p:cNvPr id="256" name="Google Shape;256;p40"/>
          <p:cNvSpPr/>
          <p:nvPr/>
        </p:nvSpPr>
        <p:spPr>
          <a:xfrm>
            <a:off x="7434200" y="1417363"/>
            <a:ext cx="4230000" cy="4001100"/>
          </a:xfrm>
          <a:prstGeom prst="rect">
            <a:avLst/>
          </a:prstGeom>
          <a:solidFill>
            <a:srgbClr val="0065A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57" name="Google Shape;257;p40"/>
          <p:cNvPicPr preferRelativeResize="0">
            <a:picLocks noGrp="1"/>
          </p:cNvPicPr>
          <p:nvPr>
            <p:ph type="pic" idx="2"/>
          </p:nvPr>
        </p:nvPicPr>
        <p:blipFill rotWithShape="1">
          <a:blip r:embed="rId3">
            <a:alphaModFix/>
          </a:blip>
          <a:srcRect l="7289" r="15976"/>
          <a:stretch/>
        </p:blipFill>
        <p:spPr>
          <a:xfrm>
            <a:off x="6638000" y="982338"/>
            <a:ext cx="4606500" cy="4001102"/>
          </a:xfrm>
          <a:prstGeom prst="rect">
            <a:avLst/>
          </a:prstGeom>
          <a:noFill/>
          <a:ln>
            <a:noFill/>
          </a:ln>
        </p:spPr>
      </p:pic>
      <p:sp>
        <p:nvSpPr>
          <p:cNvPr id="258" name="Google Shape;258;p40"/>
          <p:cNvSpPr txBox="1">
            <a:spLocks noGrp="1"/>
          </p:cNvSpPr>
          <p:nvPr>
            <p:ph type="title"/>
          </p:nvPr>
        </p:nvSpPr>
        <p:spPr>
          <a:xfrm>
            <a:off x="683575" y="485775"/>
            <a:ext cx="5412300" cy="12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b="1">
                <a:solidFill>
                  <a:srgbClr val="0065A4"/>
                </a:solidFill>
                <a:latin typeface="Calibri"/>
                <a:ea typeface="Calibri"/>
                <a:cs typeface="Calibri"/>
                <a:sym typeface="Calibri"/>
              </a:rPr>
              <a:t>Climate Solutions </a:t>
            </a:r>
            <a:endParaRPr sz="3800" b="1">
              <a:solidFill>
                <a:srgbClr val="0065A4"/>
              </a:solidFill>
              <a:latin typeface="Calibri"/>
              <a:ea typeface="Calibri"/>
              <a:cs typeface="Calibri"/>
              <a:sym typeface="Calibri"/>
            </a:endParaRPr>
          </a:p>
          <a:p>
            <a:pPr marL="0" lvl="0" indent="0" algn="l" rtl="0">
              <a:spcBef>
                <a:spcPts val="0"/>
              </a:spcBef>
              <a:spcAft>
                <a:spcPts val="0"/>
              </a:spcAft>
              <a:buNone/>
            </a:pPr>
            <a:r>
              <a:rPr lang="en-US" sz="3800" b="1">
                <a:solidFill>
                  <a:srgbClr val="0065A4"/>
                </a:solidFill>
                <a:latin typeface="Calibri"/>
                <a:ea typeface="Calibri"/>
                <a:cs typeface="Calibri"/>
                <a:sym typeface="Calibri"/>
              </a:rPr>
              <a:t>Are Everywhere</a:t>
            </a:r>
            <a:endParaRPr sz="3800" b="1">
              <a:solidFill>
                <a:srgbClr val="0065A4"/>
              </a:solidFill>
              <a:latin typeface="Calibri"/>
              <a:ea typeface="Calibri"/>
              <a:cs typeface="Calibri"/>
              <a:sym typeface="Calibri"/>
            </a:endParaRPr>
          </a:p>
        </p:txBody>
      </p:sp>
      <p:cxnSp>
        <p:nvCxnSpPr>
          <p:cNvPr id="259" name="Google Shape;259;p40"/>
          <p:cNvCxnSpPr/>
          <p:nvPr/>
        </p:nvCxnSpPr>
        <p:spPr>
          <a:xfrm>
            <a:off x="0" y="1876050"/>
            <a:ext cx="6288000" cy="0"/>
          </a:xfrm>
          <a:prstGeom prst="straightConnector1">
            <a:avLst/>
          </a:prstGeom>
          <a:noFill/>
          <a:ln w="19050" cap="flat" cmpd="sng">
            <a:solidFill>
              <a:srgbClr val="0065A4"/>
            </a:solidFill>
            <a:prstDash val="solid"/>
            <a:miter lim="800000"/>
            <a:headEnd type="none" w="sm" len="sm"/>
            <a:tailEnd type="none" w="sm" len="sm"/>
          </a:ln>
        </p:spPr>
      </p:cxnSp>
      <p:sp>
        <p:nvSpPr>
          <p:cNvPr id="260" name="Google Shape;260;p40"/>
          <p:cNvSpPr txBox="1">
            <a:spLocks noGrp="1"/>
          </p:cNvSpPr>
          <p:nvPr>
            <p:ph type="body" idx="1"/>
          </p:nvPr>
        </p:nvSpPr>
        <p:spPr>
          <a:xfrm>
            <a:off x="683575" y="2056113"/>
            <a:ext cx="5791200" cy="3858900"/>
          </a:xfrm>
          <a:prstGeom prst="rect">
            <a:avLst/>
          </a:prstGeom>
          <a:noFill/>
          <a:ln>
            <a:noFill/>
          </a:ln>
        </p:spPr>
        <p:txBody>
          <a:bodyPr spcFirstLastPara="1" wrap="square" lIns="91425" tIns="0" rIns="91425" bIns="0" anchor="t" anchorCtr="0">
            <a:spAutoFit/>
          </a:bodyPr>
          <a:lstStyle/>
          <a:p>
            <a:pPr marL="0" lvl="0" indent="0" algn="l" rtl="0">
              <a:spcBef>
                <a:spcPts val="0"/>
              </a:spcBef>
              <a:spcAft>
                <a:spcPts val="0"/>
              </a:spcAft>
              <a:buNone/>
            </a:pPr>
            <a:r>
              <a:rPr lang="en-US" sz="2300">
                <a:solidFill>
                  <a:schemeClr val="dk1"/>
                </a:solidFill>
                <a:latin typeface="Calibri"/>
                <a:ea typeface="Calibri"/>
                <a:cs typeface="Calibri"/>
                <a:sym typeface="Calibri"/>
              </a:rPr>
              <a:t>Clean energy technology can reduce energy use and lower emissions. </a:t>
            </a: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sz="2300">
              <a:solidFill>
                <a:schemeClr val="dk1"/>
              </a:solidFill>
              <a:latin typeface="Calibri"/>
              <a:ea typeface="Calibri"/>
              <a:cs typeface="Calibri"/>
              <a:sym typeface="Calibri"/>
            </a:endParaRPr>
          </a:p>
          <a:p>
            <a:pPr marL="342900" lvl="0" indent="-336550" algn="l" rtl="0">
              <a:lnSpc>
                <a:spcPct val="115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Solar panels</a:t>
            </a:r>
            <a:endParaRPr sz="2300">
              <a:solidFill>
                <a:schemeClr val="dk1"/>
              </a:solidFill>
              <a:latin typeface="Calibri"/>
              <a:ea typeface="Calibri"/>
              <a:cs typeface="Calibri"/>
              <a:sym typeface="Calibri"/>
            </a:endParaRPr>
          </a:p>
          <a:p>
            <a:pPr marL="342900" lvl="0" indent="-336550" algn="l" rtl="0">
              <a:lnSpc>
                <a:spcPct val="115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Energy-efficient appliances</a:t>
            </a:r>
            <a:endParaRPr sz="2300">
              <a:solidFill>
                <a:schemeClr val="dk1"/>
              </a:solidFill>
              <a:latin typeface="Calibri"/>
              <a:ea typeface="Calibri"/>
              <a:cs typeface="Calibri"/>
              <a:sym typeface="Calibri"/>
            </a:endParaRPr>
          </a:p>
          <a:p>
            <a:pPr marL="342900" lvl="0" indent="-336550" algn="l" rtl="0">
              <a:lnSpc>
                <a:spcPct val="115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LED light bulbs</a:t>
            </a:r>
            <a:endParaRPr sz="2300">
              <a:solidFill>
                <a:schemeClr val="dk1"/>
              </a:solidFill>
              <a:latin typeface="Calibri"/>
              <a:ea typeface="Calibri"/>
              <a:cs typeface="Calibri"/>
              <a:sym typeface="Calibri"/>
            </a:endParaRPr>
          </a:p>
          <a:p>
            <a:pPr marL="342900" lvl="0" indent="-336550" algn="l" rtl="0">
              <a:lnSpc>
                <a:spcPct val="115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Heat pumps</a:t>
            </a:r>
            <a:endParaRPr sz="2300">
              <a:solidFill>
                <a:schemeClr val="dk1"/>
              </a:solidFill>
              <a:latin typeface="Calibri"/>
              <a:ea typeface="Calibri"/>
              <a:cs typeface="Calibri"/>
              <a:sym typeface="Calibri"/>
            </a:endParaRPr>
          </a:p>
          <a:p>
            <a:pPr marL="342900" lvl="0" indent="-336550" algn="l" rtl="0">
              <a:lnSpc>
                <a:spcPct val="115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Electric vehicles</a:t>
            </a:r>
            <a:endParaRPr sz="2300">
              <a:solidFill>
                <a:schemeClr val="dk1"/>
              </a:solidFill>
              <a:latin typeface="Calibri"/>
              <a:ea typeface="Calibri"/>
              <a:cs typeface="Calibri"/>
              <a:sym typeface="Calibri"/>
            </a:endParaRPr>
          </a:p>
          <a:p>
            <a:pPr marL="342900" lvl="0" indent="-336550" algn="l" rtl="0">
              <a:lnSpc>
                <a:spcPct val="115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Improving building weatherization</a:t>
            </a:r>
            <a:endParaRPr sz="2300">
              <a:solidFill>
                <a:schemeClr val="dk1"/>
              </a:solidFill>
              <a:latin typeface="Calibri"/>
              <a:ea typeface="Calibri"/>
              <a:cs typeface="Calibri"/>
              <a:sym typeface="Calibri"/>
            </a:endParaRPr>
          </a:p>
          <a:p>
            <a:pPr marL="342900" lvl="0" indent="-336550" algn="l" rtl="0">
              <a:lnSpc>
                <a:spcPct val="115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Industrial recycling</a:t>
            </a:r>
            <a:endParaRPr sz="23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163eac4565_5_15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12</a:t>
            </a:fld>
            <a:endParaRPr sz="1200"/>
          </a:p>
        </p:txBody>
      </p:sp>
      <p:sp>
        <p:nvSpPr>
          <p:cNvPr id="267" name="Google Shape;267;g3163eac4565_5_152"/>
          <p:cNvSpPr txBox="1"/>
          <p:nvPr/>
        </p:nvSpPr>
        <p:spPr>
          <a:xfrm>
            <a:off x="6474763" y="6224201"/>
            <a:ext cx="1764900" cy="138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sp>
        <p:nvSpPr>
          <p:cNvPr id="268" name="Google Shape;268;g3163eac4565_5_152"/>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3: Climate Solutions for Our Homes and Schools</a:t>
            </a:r>
            <a:endParaRPr sz="1200"/>
          </a:p>
        </p:txBody>
      </p:sp>
      <p:sp>
        <p:nvSpPr>
          <p:cNvPr id="269" name="Google Shape;269;g3163eac4565_5_152"/>
          <p:cNvSpPr/>
          <p:nvPr/>
        </p:nvSpPr>
        <p:spPr>
          <a:xfrm>
            <a:off x="1038100" y="1645963"/>
            <a:ext cx="4230000" cy="4001100"/>
          </a:xfrm>
          <a:prstGeom prst="rect">
            <a:avLst/>
          </a:prstGeom>
          <a:solidFill>
            <a:srgbClr val="6CC24A"/>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0" name="Google Shape;270;g3163eac4565_5_152"/>
          <p:cNvSpPr txBox="1">
            <a:spLocks noGrp="1"/>
          </p:cNvSpPr>
          <p:nvPr>
            <p:ph type="title"/>
          </p:nvPr>
        </p:nvSpPr>
        <p:spPr>
          <a:xfrm>
            <a:off x="6172200" y="730950"/>
            <a:ext cx="5791200" cy="12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b="1">
                <a:solidFill>
                  <a:srgbClr val="0065A4"/>
                </a:solidFill>
                <a:latin typeface="Calibri"/>
                <a:ea typeface="Calibri"/>
                <a:cs typeface="Calibri"/>
                <a:sym typeface="Calibri"/>
              </a:rPr>
              <a:t>MA Schools Lead </a:t>
            </a:r>
            <a:br>
              <a:rPr lang="en-US" sz="3800" b="1">
                <a:solidFill>
                  <a:srgbClr val="0065A4"/>
                </a:solidFill>
                <a:latin typeface="Calibri"/>
                <a:ea typeface="Calibri"/>
                <a:cs typeface="Calibri"/>
                <a:sym typeface="Calibri"/>
              </a:rPr>
            </a:br>
            <a:r>
              <a:rPr lang="en-US" sz="3800" b="1">
                <a:solidFill>
                  <a:srgbClr val="0065A4"/>
                </a:solidFill>
                <a:latin typeface="Calibri"/>
                <a:ea typeface="Calibri"/>
                <a:cs typeface="Calibri"/>
                <a:sym typeface="Calibri"/>
              </a:rPr>
              <a:t>Clean Energy</a:t>
            </a:r>
            <a:endParaRPr sz="3800" b="1">
              <a:solidFill>
                <a:srgbClr val="0065A4"/>
              </a:solidFill>
              <a:latin typeface="Calibri"/>
              <a:ea typeface="Calibri"/>
              <a:cs typeface="Calibri"/>
              <a:sym typeface="Calibri"/>
            </a:endParaRPr>
          </a:p>
        </p:txBody>
      </p:sp>
      <p:cxnSp>
        <p:nvCxnSpPr>
          <p:cNvPr id="271" name="Google Shape;271;g3163eac4565_5_152"/>
          <p:cNvCxnSpPr/>
          <p:nvPr/>
        </p:nvCxnSpPr>
        <p:spPr>
          <a:xfrm>
            <a:off x="5943600" y="2169875"/>
            <a:ext cx="6288000" cy="0"/>
          </a:xfrm>
          <a:prstGeom prst="straightConnector1">
            <a:avLst/>
          </a:prstGeom>
          <a:noFill/>
          <a:ln w="19050" cap="flat" cmpd="sng">
            <a:solidFill>
              <a:srgbClr val="0065A4"/>
            </a:solidFill>
            <a:prstDash val="solid"/>
            <a:miter lim="800000"/>
            <a:headEnd type="none" w="sm" len="sm"/>
            <a:tailEnd type="none" w="sm" len="sm"/>
          </a:ln>
        </p:spPr>
      </p:cxnSp>
      <p:sp>
        <p:nvSpPr>
          <p:cNvPr id="272" name="Google Shape;272;g3163eac4565_5_152"/>
          <p:cNvSpPr txBox="1">
            <a:spLocks noGrp="1"/>
          </p:cNvSpPr>
          <p:nvPr>
            <p:ph type="body" idx="1"/>
          </p:nvPr>
        </p:nvSpPr>
        <p:spPr>
          <a:xfrm>
            <a:off x="5943600" y="2328875"/>
            <a:ext cx="5791200" cy="2750100"/>
          </a:xfrm>
          <a:prstGeom prst="rect">
            <a:avLst/>
          </a:prstGeom>
          <a:noFill/>
          <a:ln>
            <a:noFill/>
          </a:ln>
        </p:spPr>
        <p:txBody>
          <a:bodyPr spcFirstLastPara="1" wrap="square" lIns="91425" tIns="0" rIns="91425" bIns="0" anchor="t" anchorCtr="0">
            <a:spAutoFit/>
          </a:bodyPr>
          <a:lstStyle/>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One of the top five US states for solar installation in schools</a:t>
            </a:r>
            <a:endParaRPr sz="2400">
              <a:solidFill>
                <a:schemeClr val="dk1"/>
              </a:solidFill>
              <a:latin typeface="Calibri"/>
              <a:ea typeface="Calibri"/>
              <a:cs typeface="Calibri"/>
              <a:sym typeface="Calibri"/>
            </a:endParaRPr>
          </a:p>
          <a:p>
            <a:pPr marL="457200" lvl="0" indent="-381000" algn="l" rtl="0">
              <a:lnSpc>
                <a:spcPct val="115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Installing solar panels, improving energy efficiency, and electrifying school buses</a:t>
            </a:r>
            <a:endParaRPr sz="2400">
              <a:solidFill>
                <a:schemeClr val="dk1"/>
              </a:solidFill>
              <a:latin typeface="Calibri"/>
              <a:ea typeface="Calibri"/>
              <a:cs typeface="Calibri"/>
              <a:sym typeface="Calibri"/>
            </a:endParaRPr>
          </a:p>
          <a:p>
            <a:pPr marL="457200" lvl="0" indent="-381000" algn="l" rtl="0">
              <a:lnSpc>
                <a:spcPct val="115000"/>
              </a:lnSpc>
              <a:spcBef>
                <a:spcPts val="1000"/>
              </a:spcBef>
              <a:spcAft>
                <a:spcPts val="1000"/>
              </a:spcAft>
              <a:buClr>
                <a:schemeClr val="dk1"/>
              </a:buClr>
              <a:buSzPts val="2400"/>
              <a:buFont typeface="Calibri"/>
              <a:buChar char="•"/>
            </a:pPr>
            <a:r>
              <a:rPr lang="en-US" sz="2400">
                <a:solidFill>
                  <a:schemeClr val="dk1"/>
                </a:solidFill>
                <a:latin typeface="Calibri"/>
                <a:ea typeface="Calibri"/>
                <a:cs typeface="Calibri"/>
                <a:sym typeface="Calibri"/>
              </a:rPr>
              <a:t>Community hubs for clean energy projects</a:t>
            </a:r>
            <a:endParaRPr sz="2400">
              <a:solidFill>
                <a:schemeClr val="dk1"/>
              </a:solidFill>
              <a:latin typeface="Calibri"/>
              <a:ea typeface="Calibri"/>
              <a:cs typeface="Calibri"/>
              <a:sym typeface="Calibri"/>
            </a:endParaRPr>
          </a:p>
        </p:txBody>
      </p:sp>
      <p:pic>
        <p:nvPicPr>
          <p:cNvPr id="273" name="Google Shape;273;g3163eac4565_5_152"/>
          <p:cNvPicPr preferRelativeResize="0">
            <a:picLocks noGrp="1"/>
          </p:cNvPicPr>
          <p:nvPr>
            <p:ph type="pic" idx="2"/>
          </p:nvPr>
        </p:nvPicPr>
        <p:blipFill rotWithShape="1">
          <a:blip r:embed="rId3">
            <a:alphaModFix/>
          </a:blip>
          <a:srcRect t="280" r="30661" b="-279"/>
          <a:stretch/>
        </p:blipFill>
        <p:spPr>
          <a:xfrm>
            <a:off x="685800" y="1210938"/>
            <a:ext cx="4162601" cy="40011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9"/>
          <p:cNvSpPr txBox="1">
            <a:spLocks noGrp="1"/>
          </p:cNvSpPr>
          <p:nvPr>
            <p:ph type="body" idx="1"/>
          </p:nvPr>
        </p:nvSpPr>
        <p:spPr>
          <a:xfrm>
            <a:off x="6447998" y="1127508"/>
            <a:ext cx="53091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280" name="Google Shape;280;p9"/>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13</a:t>
            </a:fld>
            <a:endParaRPr sz="1200"/>
          </a:p>
        </p:txBody>
      </p:sp>
      <p:sp>
        <p:nvSpPr>
          <p:cNvPr id="281" name="Google Shape;281;p9"/>
          <p:cNvSpPr txBox="1"/>
          <p:nvPr/>
        </p:nvSpPr>
        <p:spPr>
          <a:xfrm>
            <a:off x="635700" y="1712625"/>
            <a:ext cx="5460300" cy="868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B050"/>
              </a:buClr>
              <a:buSzPts val="2600"/>
              <a:buFont typeface="Calibri"/>
              <a:buNone/>
            </a:pPr>
            <a:r>
              <a:rPr lang="en-US" sz="2800" b="1" i="1" u="none" strike="noStrike" cap="none">
                <a:solidFill>
                  <a:schemeClr val="dk1"/>
                </a:solidFill>
                <a:latin typeface="Calibri"/>
                <a:ea typeface="Calibri"/>
                <a:cs typeface="Calibri"/>
                <a:sym typeface="Calibri"/>
              </a:rPr>
              <a:t>Energy </a:t>
            </a:r>
            <a:r>
              <a:rPr lang="en-US" sz="2800" b="1" i="1">
                <a:solidFill>
                  <a:schemeClr val="dk1"/>
                </a:solidFill>
                <a:latin typeface="Calibri"/>
                <a:ea typeface="Calibri"/>
                <a:cs typeface="Calibri"/>
                <a:sym typeface="Calibri"/>
              </a:rPr>
              <a:t>a</a:t>
            </a:r>
            <a:r>
              <a:rPr lang="en-US" sz="2800" b="1" i="1" u="none" strike="noStrike" cap="none">
                <a:solidFill>
                  <a:schemeClr val="dk1"/>
                </a:solidFill>
                <a:latin typeface="Calibri"/>
                <a:ea typeface="Calibri"/>
                <a:cs typeface="Calibri"/>
                <a:sym typeface="Calibri"/>
              </a:rPr>
              <a:t>udit: How </a:t>
            </a:r>
            <a:r>
              <a:rPr lang="en-US" sz="2800" b="1" i="1">
                <a:solidFill>
                  <a:schemeClr val="dk1"/>
                </a:solidFill>
                <a:latin typeface="Calibri"/>
                <a:ea typeface="Calibri"/>
                <a:cs typeface="Calibri"/>
                <a:sym typeface="Calibri"/>
              </a:rPr>
              <a:t>c</a:t>
            </a:r>
            <a:r>
              <a:rPr lang="en-US" sz="2800" b="1" i="1" u="none" strike="noStrike" cap="none">
                <a:solidFill>
                  <a:schemeClr val="dk1"/>
                </a:solidFill>
                <a:latin typeface="Calibri"/>
                <a:ea typeface="Calibri"/>
                <a:cs typeface="Calibri"/>
                <a:sym typeface="Calibri"/>
              </a:rPr>
              <a:t>an </a:t>
            </a:r>
            <a:r>
              <a:rPr lang="en-US" sz="2800" b="1" i="1">
                <a:solidFill>
                  <a:schemeClr val="dk1"/>
                </a:solidFill>
                <a:latin typeface="Calibri"/>
                <a:ea typeface="Calibri"/>
                <a:cs typeface="Calibri"/>
                <a:sym typeface="Calibri"/>
              </a:rPr>
              <a:t>w</a:t>
            </a:r>
            <a:r>
              <a:rPr lang="en-US" sz="2800" b="1" i="1" u="none" strike="noStrike" cap="none">
                <a:solidFill>
                  <a:schemeClr val="dk1"/>
                </a:solidFill>
                <a:latin typeface="Calibri"/>
                <a:ea typeface="Calibri"/>
                <a:cs typeface="Calibri"/>
                <a:sym typeface="Calibri"/>
              </a:rPr>
              <a:t>e </a:t>
            </a:r>
            <a:r>
              <a:rPr lang="en-US" sz="2800" b="1" i="1">
                <a:solidFill>
                  <a:schemeClr val="dk1"/>
                </a:solidFill>
                <a:latin typeface="Calibri"/>
                <a:ea typeface="Calibri"/>
                <a:cs typeface="Calibri"/>
                <a:sym typeface="Calibri"/>
              </a:rPr>
              <a:t>r</a:t>
            </a:r>
            <a:r>
              <a:rPr lang="en-US" sz="2800" b="1" i="1" u="none" strike="noStrike" cap="none">
                <a:solidFill>
                  <a:schemeClr val="dk1"/>
                </a:solidFill>
                <a:latin typeface="Calibri"/>
                <a:ea typeface="Calibri"/>
                <a:cs typeface="Calibri"/>
                <a:sym typeface="Calibri"/>
              </a:rPr>
              <a:t>educe </a:t>
            </a:r>
            <a:r>
              <a:rPr lang="en-US" sz="2800" b="1" i="1">
                <a:solidFill>
                  <a:schemeClr val="dk1"/>
                </a:solidFill>
                <a:latin typeface="Calibri"/>
                <a:ea typeface="Calibri"/>
                <a:cs typeface="Calibri"/>
                <a:sym typeface="Calibri"/>
              </a:rPr>
              <a:t>e</a:t>
            </a:r>
            <a:r>
              <a:rPr lang="en-US" sz="2800" b="1" i="1" u="none" strike="noStrike" cap="none">
                <a:solidFill>
                  <a:schemeClr val="dk1"/>
                </a:solidFill>
                <a:latin typeface="Calibri"/>
                <a:ea typeface="Calibri"/>
                <a:cs typeface="Calibri"/>
                <a:sym typeface="Calibri"/>
              </a:rPr>
              <a:t>nergy </a:t>
            </a:r>
            <a:r>
              <a:rPr lang="en-US" sz="2800" b="1" i="1">
                <a:solidFill>
                  <a:schemeClr val="dk1"/>
                </a:solidFill>
                <a:latin typeface="Calibri"/>
                <a:ea typeface="Calibri"/>
                <a:cs typeface="Calibri"/>
                <a:sym typeface="Calibri"/>
              </a:rPr>
              <a:t>u</a:t>
            </a:r>
            <a:r>
              <a:rPr lang="en-US" sz="2800" b="1" i="1" u="none" strike="noStrike" cap="none">
                <a:solidFill>
                  <a:schemeClr val="dk1"/>
                </a:solidFill>
                <a:latin typeface="Calibri"/>
                <a:ea typeface="Calibri"/>
                <a:cs typeface="Calibri"/>
                <a:sym typeface="Calibri"/>
              </a:rPr>
              <a:t>se in </a:t>
            </a:r>
            <a:r>
              <a:rPr lang="en-US" sz="2800" b="1" i="1">
                <a:solidFill>
                  <a:schemeClr val="dk1"/>
                </a:solidFill>
                <a:latin typeface="Calibri"/>
                <a:ea typeface="Calibri"/>
                <a:cs typeface="Calibri"/>
                <a:sym typeface="Calibri"/>
              </a:rPr>
              <a:t>o</a:t>
            </a:r>
            <a:r>
              <a:rPr lang="en-US" sz="2800" b="1" i="1" u="none" strike="noStrike" cap="none">
                <a:solidFill>
                  <a:schemeClr val="dk1"/>
                </a:solidFill>
                <a:latin typeface="Calibri"/>
                <a:ea typeface="Calibri"/>
                <a:cs typeface="Calibri"/>
                <a:sym typeface="Calibri"/>
              </a:rPr>
              <a:t>ur </a:t>
            </a:r>
            <a:r>
              <a:rPr lang="en-US" sz="2800" b="1" i="1">
                <a:solidFill>
                  <a:schemeClr val="dk1"/>
                </a:solidFill>
                <a:latin typeface="Calibri"/>
                <a:ea typeface="Calibri"/>
                <a:cs typeface="Calibri"/>
                <a:sym typeface="Calibri"/>
              </a:rPr>
              <a:t>s</a:t>
            </a:r>
            <a:r>
              <a:rPr lang="en-US" sz="2800" b="1" i="1" u="none" strike="noStrike" cap="none">
                <a:solidFill>
                  <a:schemeClr val="dk1"/>
                </a:solidFill>
                <a:latin typeface="Calibri"/>
                <a:ea typeface="Calibri"/>
                <a:cs typeface="Calibri"/>
                <a:sym typeface="Calibri"/>
              </a:rPr>
              <a:t>chool?</a:t>
            </a:r>
            <a:endParaRPr sz="2800" b="1" i="1" u="none" strike="noStrike" cap="none">
              <a:solidFill>
                <a:schemeClr val="dk1"/>
              </a:solidFill>
              <a:latin typeface="Calibri"/>
              <a:ea typeface="Calibri"/>
              <a:cs typeface="Calibri"/>
              <a:sym typeface="Calibri"/>
            </a:endParaRPr>
          </a:p>
        </p:txBody>
      </p:sp>
      <p:sp>
        <p:nvSpPr>
          <p:cNvPr id="282" name="Google Shape;282;p9"/>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endParaRPr sz="1200" b="1" i="0" u="none" strike="noStrike" cap="none">
              <a:solidFill>
                <a:srgbClr val="FFFFFF"/>
              </a:solidFill>
              <a:latin typeface="Calibri"/>
              <a:ea typeface="Calibri"/>
              <a:cs typeface="Calibri"/>
              <a:sym typeface="Calibri"/>
            </a:endParaRPr>
          </a:p>
        </p:txBody>
      </p:sp>
      <p:sp>
        <p:nvSpPr>
          <p:cNvPr id="283" name="Google Shape;283;p9"/>
          <p:cNvSpPr txBox="1"/>
          <p:nvPr/>
        </p:nvSpPr>
        <p:spPr>
          <a:xfrm>
            <a:off x="635700" y="2924475"/>
            <a:ext cx="53091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Calibri"/>
                <a:ea typeface="Calibri"/>
                <a:cs typeface="Calibri"/>
                <a:sym typeface="Calibri"/>
              </a:rPr>
              <a:t>Work in groups to examine how our school uses energy</a:t>
            </a:r>
            <a:r>
              <a:rPr lang="en-US" sz="2800">
                <a:latin typeface="Calibri"/>
                <a:ea typeface="Calibri"/>
                <a:cs typeface="Calibri"/>
                <a:sym typeface="Calibri"/>
              </a:rPr>
              <a:t>.</a:t>
            </a:r>
            <a:endParaRPr/>
          </a:p>
          <a:p>
            <a:pPr marL="0" marR="0" lvl="0" indent="0" algn="l" rtl="0">
              <a:lnSpc>
                <a:spcPct val="100000"/>
              </a:lnSpc>
              <a:spcBef>
                <a:spcPts val="0"/>
              </a:spcBef>
              <a:spcAft>
                <a:spcPts val="0"/>
              </a:spcAft>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800" b="0" i="0" u="none" strike="noStrike" cap="none">
                <a:solidFill>
                  <a:srgbClr val="000000"/>
                </a:solidFill>
                <a:latin typeface="Calibri"/>
                <a:ea typeface="Calibri"/>
                <a:cs typeface="Calibri"/>
                <a:sym typeface="Calibri"/>
              </a:rPr>
              <a:t>Identify </a:t>
            </a:r>
            <a:r>
              <a:rPr lang="en-US" sz="2800">
                <a:latin typeface="Calibri"/>
                <a:ea typeface="Calibri"/>
                <a:cs typeface="Calibri"/>
                <a:sym typeface="Calibri"/>
              </a:rPr>
              <a:t>three</a:t>
            </a:r>
            <a:r>
              <a:rPr lang="en-US" sz="2800" b="0" i="0" u="none" strike="noStrike" cap="none">
                <a:solidFill>
                  <a:srgbClr val="000000"/>
                </a:solidFill>
                <a:latin typeface="Calibri"/>
                <a:ea typeface="Calibri"/>
                <a:cs typeface="Calibri"/>
                <a:sym typeface="Calibri"/>
              </a:rPr>
              <a:t> to</a:t>
            </a:r>
            <a:r>
              <a:rPr lang="en-US" sz="2800">
                <a:latin typeface="Calibri"/>
                <a:ea typeface="Calibri"/>
                <a:cs typeface="Calibri"/>
                <a:sym typeface="Calibri"/>
              </a:rPr>
              <a:t> five</a:t>
            </a:r>
            <a:r>
              <a:rPr lang="en-US" sz="2800" b="0" i="0" u="none" strike="noStrike" cap="none">
                <a:solidFill>
                  <a:srgbClr val="000000"/>
                </a:solidFill>
                <a:latin typeface="Calibri"/>
                <a:ea typeface="Calibri"/>
                <a:cs typeface="Calibri"/>
                <a:sym typeface="Calibri"/>
              </a:rPr>
              <a:t> ways to save energy and make our school more </a:t>
            </a:r>
            <a:r>
              <a:rPr lang="en-US" sz="2800" b="0" i="0" u="none" strike="noStrike" cap="none">
                <a:solidFill>
                  <a:srgbClr val="00853C"/>
                </a:solidFill>
                <a:latin typeface="Calibri"/>
                <a:ea typeface="Calibri"/>
                <a:cs typeface="Calibri"/>
                <a:sym typeface="Calibri"/>
              </a:rPr>
              <a:t>energy</a:t>
            </a:r>
            <a:r>
              <a:rPr lang="en-US" sz="2800">
                <a:solidFill>
                  <a:srgbClr val="00853C"/>
                </a:solidFill>
                <a:latin typeface="Calibri"/>
                <a:ea typeface="Calibri"/>
                <a:cs typeface="Calibri"/>
                <a:sym typeface="Calibri"/>
              </a:rPr>
              <a:t> </a:t>
            </a:r>
            <a:r>
              <a:rPr lang="en-US" sz="2800" b="0" i="0" u="none" strike="noStrike" cap="none">
                <a:solidFill>
                  <a:srgbClr val="00853C"/>
                </a:solidFill>
                <a:latin typeface="Calibri"/>
                <a:ea typeface="Calibri"/>
                <a:cs typeface="Calibri"/>
                <a:sym typeface="Calibri"/>
              </a:rPr>
              <a:t>efficient</a:t>
            </a:r>
            <a:r>
              <a:rPr lang="en-US" sz="28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84" name="Google Shape;284;p9"/>
          <p:cNvPicPr preferRelativeResize="0"/>
          <p:nvPr/>
        </p:nvPicPr>
        <p:blipFill rotWithShape="1">
          <a:blip r:embed="rId3">
            <a:alphaModFix/>
          </a:blip>
          <a:srcRect l="9236" r="14619" b="21593"/>
          <a:stretch/>
        </p:blipFill>
        <p:spPr>
          <a:xfrm>
            <a:off x="6420950" y="1207625"/>
            <a:ext cx="5460300" cy="5068865"/>
          </a:xfrm>
          <a:prstGeom prst="rect">
            <a:avLst/>
          </a:prstGeom>
          <a:noFill/>
          <a:ln>
            <a:noFill/>
          </a:ln>
        </p:spPr>
      </p:pic>
      <p:sp>
        <p:nvSpPr>
          <p:cNvPr id="285" name="Google Shape;285;p9"/>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3: Climate Solutions for Our Homes and Schools</a:t>
            </a:r>
            <a:endParaRPr sz="1200"/>
          </a:p>
        </p:txBody>
      </p:sp>
      <p:sp>
        <p:nvSpPr>
          <p:cNvPr id="286" name="Google Shape;286;p9"/>
          <p:cNvSpPr txBox="1"/>
          <p:nvPr/>
        </p:nvSpPr>
        <p:spPr>
          <a:xfrm>
            <a:off x="1943100" y="342900"/>
            <a:ext cx="9944100" cy="526500"/>
          </a:xfrm>
          <a:prstGeom prst="rect">
            <a:avLst/>
          </a:prstGeom>
          <a:noFill/>
          <a:ln>
            <a:noFill/>
          </a:ln>
        </p:spPr>
        <p:txBody>
          <a:bodyPr spcFirstLastPara="1" wrap="square" lIns="0" tIns="0" rIns="0" bIns="0" anchor="t" anchorCtr="0">
            <a:spAutoFit/>
          </a:bodyPr>
          <a:lstStyle/>
          <a:p>
            <a:pPr marL="4762" marR="0" lvl="0" indent="-4762" algn="l" rtl="0">
              <a:lnSpc>
                <a:spcPct val="90000"/>
              </a:lnSpc>
              <a:spcBef>
                <a:spcPts val="0"/>
              </a:spcBef>
              <a:spcAft>
                <a:spcPts val="0"/>
              </a:spcAft>
              <a:buClr>
                <a:srgbClr val="000000"/>
              </a:buClr>
              <a:buSzPts val="4800"/>
              <a:buFont typeface="Arial"/>
              <a:buNone/>
            </a:pPr>
            <a:r>
              <a:rPr lang="en-US" sz="3800" b="1" i="0" u="none" strike="noStrike" cap="none">
                <a:solidFill>
                  <a:srgbClr val="0B5394"/>
                </a:solidFill>
                <a:latin typeface="Calibri"/>
                <a:ea typeface="Calibri"/>
                <a:cs typeface="Calibri"/>
                <a:sym typeface="Calibri"/>
              </a:rPr>
              <a:t>Today’s Group Activity</a:t>
            </a:r>
            <a:endParaRPr sz="3800" b="1" i="0" u="none" strike="noStrike" cap="none">
              <a:solidFill>
                <a:srgbClr val="0B5394"/>
              </a:solidFill>
              <a:latin typeface="Calibri"/>
              <a:ea typeface="Calibri"/>
              <a:cs typeface="Calibri"/>
              <a:sym typeface="Calibri"/>
            </a:endParaRPr>
          </a:p>
        </p:txBody>
      </p:sp>
      <p:pic>
        <p:nvPicPr>
          <p:cNvPr id="287" name="Google Shape;287;p9"/>
          <p:cNvPicPr preferRelativeResize="0"/>
          <p:nvPr/>
        </p:nvPicPr>
        <p:blipFill rotWithShape="1">
          <a:blip r:embed="rId4">
            <a:alphaModFix/>
          </a:blip>
          <a:srcRect/>
          <a:stretch/>
        </p:blipFill>
        <p:spPr>
          <a:xfrm>
            <a:off x="685803" y="228603"/>
            <a:ext cx="937575" cy="891275"/>
          </a:xfrm>
          <a:prstGeom prst="rect">
            <a:avLst/>
          </a:prstGeom>
          <a:noFill/>
          <a:ln>
            <a:noFill/>
          </a:ln>
        </p:spPr>
      </p:pic>
      <p:sp>
        <p:nvSpPr>
          <p:cNvPr id="288" name="Google Shape;288;p9"/>
          <p:cNvSpPr txBox="1"/>
          <p:nvPr/>
        </p:nvSpPr>
        <p:spPr>
          <a:xfrm>
            <a:off x="1966057" y="5802507"/>
            <a:ext cx="4481941"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1000" dirty="0">
                <a:solidFill>
                  <a:schemeClr val="dk1"/>
                </a:solidFill>
                <a:latin typeface="Calibri"/>
                <a:ea typeface="Calibri"/>
                <a:cs typeface="Calibri"/>
                <a:sym typeface="Calibri"/>
              </a:rPr>
              <a:t>End uses of total energy (electricity, natural gas, etc.) in K-12 Schools. Courtesy: US Department of Energy, </a:t>
            </a:r>
            <a:r>
              <a:rPr lang="en-US" sz="1000" i="1" dirty="0">
                <a:solidFill>
                  <a:schemeClr val="dk1"/>
                </a:solidFill>
                <a:latin typeface="Calibri"/>
                <a:ea typeface="Calibri"/>
                <a:cs typeface="Calibri"/>
                <a:sym typeface="Calibri"/>
              </a:rPr>
              <a:t>Energy Solutions for School Buildings</a:t>
            </a:r>
            <a:r>
              <a:rPr lang="en-US" sz="1000" dirty="0">
                <a:solidFill>
                  <a:schemeClr val="dk1"/>
                </a:solidFill>
                <a:latin typeface="Calibri"/>
                <a:ea typeface="Calibri"/>
                <a:cs typeface="Calibri"/>
                <a:sym typeface="Calibri"/>
              </a:rPr>
              <a:t>, 2006.</a:t>
            </a:r>
            <a:endParaRPr sz="1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10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www1.eere.energy.gov/buildings/energysmartschools/about.html</a:t>
            </a:r>
            <a:endParaRPr sz="10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6"/>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14</a:t>
            </a:fld>
            <a:endParaRPr/>
          </a:p>
        </p:txBody>
      </p:sp>
      <p:sp>
        <p:nvSpPr>
          <p:cNvPr id="295" name="Google Shape;295;p46"/>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Lesson 3: Climate Solutions for Our Homes and Schools</a:t>
            </a:r>
            <a:endParaRPr sz="1400" b="0" i="0" u="none" strike="noStrike" cap="none">
              <a:solidFill>
                <a:srgbClr val="000000"/>
              </a:solidFill>
              <a:latin typeface="Arial"/>
              <a:ea typeface="Arial"/>
              <a:cs typeface="Arial"/>
              <a:sym typeface="Arial"/>
            </a:endParaRPr>
          </a:p>
        </p:txBody>
      </p:sp>
      <p:pic>
        <p:nvPicPr>
          <p:cNvPr id="296" name="Google Shape;296;p46" descr="An aerial view of solar panels&#10;&#10;Description automatically generated"/>
          <p:cNvPicPr preferRelativeResize="0"/>
          <p:nvPr/>
        </p:nvPicPr>
        <p:blipFill rotWithShape="1">
          <a:blip r:embed="rId3">
            <a:alphaModFix/>
          </a:blip>
          <a:srcRect r="3418" b="13577"/>
          <a:stretch/>
        </p:blipFill>
        <p:spPr>
          <a:xfrm>
            <a:off x="0" y="0"/>
            <a:ext cx="12192000" cy="6819175"/>
          </a:xfrm>
          <a:prstGeom prst="rect">
            <a:avLst/>
          </a:prstGeom>
          <a:noFill/>
          <a:ln>
            <a:noFill/>
          </a:ln>
        </p:spPr>
      </p:pic>
      <p:sp>
        <p:nvSpPr>
          <p:cNvPr id="297" name="Google Shape;297;p46"/>
          <p:cNvSpPr/>
          <p:nvPr/>
        </p:nvSpPr>
        <p:spPr>
          <a:xfrm>
            <a:off x="0" y="-13625"/>
            <a:ext cx="12192000" cy="6858000"/>
          </a:xfrm>
          <a:prstGeom prst="rect">
            <a:avLst/>
          </a:prstGeom>
          <a:gradFill>
            <a:gsLst>
              <a:gs pos="0">
                <a:srgbClr val="EDF8FF">
                  <a:alpha val="0"/>
                </a:srgbClr>
              </a:gs>
              <a:gs pos="84000">
                <a:srgbClr val="002060"/>
              </a:gs>
              <a:gs pos="100000">
                <a:srgbClr val="002060"/>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800" b="1">
              <a:solidFill>
                <a:srgbClr val="FFFFFF"/>
              </a:solidFill>
              <a:latin typeface="Calibri"/>
              <a:ea typeface="Calibri"/>
              <a:cs typeface="Calibri"/>
              <a:sym typeface="Calibri"/>
            </a:endParaRPr>
          </a:p>
        </p:txBody>
      </p:sp>
      <p:sp>
        <p:nvSpPr>
          <p:cNvPr id="298" name="Google Shape;298;p46"/>
          <p:cNvSpPr txBox="1"/>
          <p:nvPr/>
        </p:nvSpPr>
        <p:spPr>
          <a:xfrm>
            <a:off x="533400" y="5469900"/>
            <a:ext cx="6697500" cy="892800"/>
          </a:xfrm>
          <a:prstGeom prst="rect">
            <a:avLst/>
          </a:prstGeom>
          <a:noFill/>
          <a:ln>
            <a:noFill/>
          </a:ln>
          <a:effectLst>
            <a:outerShdw blurRad="57150" dist="28575" dir="8340000" algn="bl" rotWithShape="0">
              <a:srgbClr val="000000"/>
            </a:outerShdw>
          </a:effectLst>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600" i="0" u="none" strike="noStrike" cap="none">
                <a:solidFill>
                  <a:schemeClr val="lt1"/>
                </a:solidFill>
                <a:latin typeface="Calibri"/>
                <a:ea typeface="Calibri"/>
                <a:cs typeface="Calibri"/>
                <a:sym typeface="Calibri"/>
              </a:rPr>
              <a:t>Solar parking canopies at Lincoln-Sudbury Regional High School, courtesy ForeFront Power. </a:t>
            </a:r>
            <a:endParaRPr sz="2600" i="0" u="none" strike="noStrike" cap="none">
              <a:solidFill>
                <a:schemeClr val="lt1"/>
              </a:solidFill>
              <a:latin typeface="Calibri"/>
              <a:ea typeface="Calibri"/>
              <a:cs typeface="Calibri"/>
              <a:sym typeface="Calibri"/>
            </a:endParaRPr>
          </a:p>
        </p:txBody>
      </p:sp>
      <p:sp>
        <p:nvSpPr>
          <p:cNvPr id="299" name="Google Shape;299;p46"/>
          <p:cNvSpPr txBox="1"/>
          <p:nvPr/>
        </p:nvSpPr>
        <p:spPr>
          <a:xfrm>
            <a:off x="533400" y="4784775"/>
            <a:ext cx="4796100" cy="498600"/>
          </a:xfrm>
          <a:prstGeom prst="rect">
            <a:avLst/>
          </a:prstGeom>
          <a:noFill/>
          <a:ln>
            <a:noFill/>
          </a:ln>
        </p:spPr>
        <p:txBody>
          <a:bodyPr spcFirstLastPara="1" wrap="square" lIns="0" tIns="0" rIns="0" bIns="0" anchor="t" anchorCtr="0">
            <a:spAutoFit/>
          </a:bodyPr>
          <a:lstStyle/>
          <a:p>
            <a:pPr marL="4762" marR="0" lvl="0" indent="-4762" algn="ctr" rtl="0">
              <a:lnSpc>
                <a:spcPct val="90000"/>
              </a:lnSpc>
              <a:spcBef>
                <a:spcPts val="0"/>
              </a:spcBef>
              <a:spcAft>
                <a:spcPts val="0"/>
              </a:spcAft>
              <a:buClr>
                <a:srgbClr val="000000"/>
              </a:buClr>
              <a:buSzPts val="4800"/>
              <a:buFont typeface="Arial"/>
              <a:buNone/>
            </a:pPr>
            <a:r>
              <a:rPr lang="en-US" sz="3600" b="1" i="0" u="none" strike="noStrike" cap="none">
                <a:solidFill>
                  <a:schemeClr val="lt1"/>
                </a:solidFill>
                <a:latin typeface="Calibri"/>
                <a:ea typeface="Calibri"/>
                <a:cs typeface="Calibri"/>
                <a:sym typeface="Calibri"/>
              </a:rPr>
              <a:t>Think Outside of the Box</a:t>
            </a:r>
            <a:endParaRPr sz="3600" b="1" i="0" u="none" strike="noStrike" cap="none">
              <a:solidFill>
                <a:schemeClr val="lt1"/>
              </a:solidFill>
              <a:latin typeface="Calibri"/>
              <a:ea typeface="Calibri"/>
              <a:cs typeface="Calibri"/>
              <a:sym typeface="Calibri"/>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103bb1fe3f_0_0"/>
          <p:cNvSpPr txBox="1">
            <a:spLocks noGrp="1"/>
          </p:cNvSpPr>
          <p:nvPr>
            <p:ph type="body" idx="1"/>
          </p:nvPr>
        </p:nvSpPr>
        <p:spPr>
          <a:xfrm>
            <a:off x="6455450" y="1796900"/>
            <a:ext cx="5391300" cy="41391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US" sz="2200"/>
              <a:t>Any building or space can adopt clean energy technologies such as weatherization, heat pumps, efficient appliances, and battery storage.</a:t>
            </a:r>
            <a:endParaRPr sz="2200"/>
          </a:p>
          <a:p>
            <a:pPr marL="457200" lvl="0" indent="-330200" algn="l" rtl="0">
              <a:lnSpc>
                <a:spcPct val="100000"/>
              </a:lnSpc>
              <a:spcBef>
                <a:spcPts val="1000"/>
              </a:spcBef>
              <a:spcAft>
                <a:spcPts val="0"/>
              </a:spcAft>
              <a:buSzPts val="1600"/>
              <a:buChar char="●"/>
            </a:pPr>
            <a:r>
              <a:rPr lang="en-US" sz="2200"/>
              <a:t>There are several careers that work to improve energy efficiency.</a:t>
            </a:r>
            <a:endParaRPr sz="2200"/>
          </a:p>
          <a:p>
            <a:pPr marL="457200" lvl="0" indent="-330200" algn="l" rtl="0">
              <a:lnSpc>
                <a:spcPct val="100000"/>
              </a:lnSpc>
              <a:spcBef>
                <a:spcPts val="1000"/>
              </a:spcBef>
              <a:spcAft>
                <a:spcPts val="1000"/>
              </a:spcAft>
              <a:buSzPts val="1600"/>
              <a:buChar char="●"/>
            </a:pPr>
            <a:r>
              <a:rPr lang="en-US" sz="2200"/>
              <a:t>Climate solutions require creativity more than complexity.</a:t>
            </a:r>
            <a:endParaRPr sz="2200"/>
          </a:p>
        </p:txBody>
      </p:sp>
      <p:pic>
        <p:nvPicPr>
          <p:cNvPr id="306" name="Google Shape;306;g3103bb1fe3f_0_0"/>
          <p:cNvPicPr preferRelativeResize="0">
            <a:picLocks noGrp="1"/>
          </p:cNvPicPr>
          <p:nvPr>
            <p:ph type="pic" idx="2"/>
          </p:nvPr>
        </p:nvPicPr>
        <p:blipFill rotWithShape="1">
          <a:blip r:embed="rId3">
            <a:alphaModFix/>
          </a:blip>
          <a:srcRect l="844" r="22421"/>
          <a:stretch/>
        </p:blipFill>
        <p:spPr>
          <a:xfrm>
            <a:off x="508000" y="1205425"/>
            <a:ext cx="4606500" cy="4001102"/>
          </a:xfrm>
          <a:prstGeom prst="rect">
            <a:avLst/>
          </a:prstGeom>
        </p:spPr>
      </p:pic>
      <p:sp>
        <p:nvSpPr>
          <p:cNvPr id="307" name="Google Shape;307;g3103bb1fe3f_0_0"/>
          <p:cNvSpPr txBox="1">
            <a:spLocks noGrp="1"/>
          </p:cNvSpPr>
          <p:nvPr>
            <p:ph type="sldNum" idx="3"/>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15</a:t>
            </a:fld>
            <a:endParaRPr/>
          </a:p>
        </p:txBody>
      </p:sp>
      <p:sp>
        <p:nvSpPr>
          <p:cNvPr id="308" name="Google Shape;308;g3103bb1fe3f_0_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15</a:t>
            </a:fld>
            <a:endParaRPr sz="1200"/>
          </a:p>
        </p:txBody>
      </p:sp>
      <p:sp>
        <p:nvSpPr>
          <p:cNvPr id="309" name="Google Shape;309;g3103bb1fe3f_0_0"/>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3: Climate Solutions for Our Homes and Schools</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txBox="1">
            <a:spLocks noGrp="1"/>
          </p:cNvSpPr>
          <p:nvPr>
            <p:ph type="body" idx="1"/>
          </p:nvPr>
        </p:nvSpPr>
        <p:spPr>
          <a:xfrm>
            <a:off x="457200" y="2794950"/>
            <a:ext cx="5222400" cy="2609100"/>
          </a:xfrm>
          <a:prstGeom prst="rect">
            <a:avLst/>
          </a:prstGeom>
          <a:noFill/>
          <a:ln>
            <a:noFill/>
          </a:ln>
        </p:spPr>
        <p:txBody>
          <a:bodyPr spcFirstLastPara="1" wrap="square" lIns="91425" tIns="0" rIns="91425" bIns="45700" anchor="t" anchorCtr="0">
            <a:spAutoFit/>
          </a:bodyPr>
          <a:lstStyle/>
          <a:p>
            <a:pPr marL="347472" lvl="0" indent="-309372" algn="l" rtl="0">
              <a:lnSpc>
                <a:spcPct val="100000"/>
              </a:lnSpc>
              <a:spcBef>
                <a:spcPts val="1500"/>
              </a:spcBef>
              <a:spcAft>
                <a:spcPts val="0"/>
              </a:spcAft>
              <a:buClr>
                <a:schemeClr val="dk1"/>
              </a:buClr>
              <a:buSzPts val="2200"/>
              <a:buFont typeface="Calibri"/>
              <a:buAutoNum type="arabicPeriod"/>
            </a:pPr>
            <a:r>
              <a:rPr lang="en-US" sz="2200">
                <a:solidFill>
                  <a:schemeClr val="dk1"/>
                </a:solidFill>
              </a:rPr>
              <a:t>Identify one action you can take to increase your understanding or involvement in these solutions. </a:t>
            </a:r>
            <a:endParaRPr sz="2200">
              <a:solidFill>
                <a:schemeClr val="dk1"/>
              </a:solidFill>
            </a:endParaRPr>
          </a:p>
          <a:p>
            <a:pPr marL="347472" lvl="0" indent="-309372" algn="l" rtl="0">
              <a:lnSpc>
                <a:spcPct val="100000"/>
              </a:lnSpc>
              <a:spcBef>
                <a:spcPts val="1500"/>
              </a:spcBef>
              <a:spcAft>
                <a:spcPts val="1500"/>
              </a:spcAft>
              <a:buClr>
                <a:schemeClr val="dk1"/>
              </a:buClr>
              <a:buSzPts val="2200"/>
              <a:buFont typeface="Calibri"/>
              <a:buAutoNum type="arabicPeriod"/>
            </a:pPr>
            <a:r>
              <a:rPr lang="en-US" sz="2200">
                <a:solidFill>
                  <a:schemeClr val="dk1"/>
                </a:solidFill>
              </a:rPr>
              <a:t>Write down your next step on a sticky note, and place it somewhere visible, such as on the front of your notebook or inside your locker.</a:t>
            </a:r>
            <a:endParaRPr sz="2200">
              <a:solidFill>
                <a:schemeClr val="dk1"/>
              </a:solidFill>
            </a:endParaRPr>
          </a:p>
        </p:txBody>
      </p:sp>
      <p:sp>
        <p:nvSpPr>
          <p:cNvPr id="316" name="Google Shape;316;p15"/>
          <p:cNvSpPr txBox="1">
            <a:spLocks noGrp="1"/>
          </p:cNvSpPr>
          <p:nvPr>
            <p:ph type="sldNum" idx="3"/>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16</a:t>
            </a:fld>
            <a:endParaRPr/>
          </a:p>
        </p:txBody>
      </p:sp>
      <p:sp>
        <p:nvSpPr>
          <p:cNvPr id="317" name="Google Shape;317;p15"/>
          <p:cNvSpPr txBox="1">
            <a:spLocks noGrp="1"/>
          </p:cNvSpPr>
          <p:nvPr>
            <p:ph type="title"/>
          </p:nvPr>
        </p:nvSpPr>
        <p:spPr>
          <a:xfrm>
            <a:off x="1279425" y="1757250"/>
            <a:ext cx="3511200" cy="5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Closing Activity</a:t>
            </a:r>
            <a:endParaRPr/>
          </a:p>
        </p:txBody>
      </p:sp>
      <p:sp>
        <p:nvSpPr>
          <p:cNvPr id="318" name="Google Shape;318;p1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16</a:t>
            </a:fld>
            <a:endParaRPr sz="1200"/>
          </a:p>
        </p:txBody>
      </p:sp>
      <p:sp>
        <p:nvSpPr>
          <p:cNvPr id="319" name="Google Shape;319;p15"/>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3: Climate Solutions for Our Homes and Schools</a:t>
            </a:r>
            <a:endParaRPr sz="1200"/>
          </a:p>
        </p:txBody>
      </p:sp>
      <p:pic>
        <p:nvPicPr>
          <p:cNvPr id="320" name="Google Shape;320;p15"/>
          <p:cNvPicPr preferRelativeResize="0">
            <a:picLocks noGrp="1"/>
          </p:cNvPicPr>
          <p:nvPr>
            <p:ph type="pic" idx="2"/>
          </p:nvPr>
        </p:nvPicPr>
        <p:blipFill rotWithShape="1">
          <a:blip r:embed="rId3">
            <a:alphaModFix/>
          </a:blip>
          <a:srcRect l="17681" r="11622"/>
          <a:stretch/>
        </p:blipFill>
        <p:spPr>
          <a:xfrm>
            <a:off x="7036375" y="1085250"/>
            <a:ext cx="4242925" cy="4001100"/>
          </a:xfrm>
          <a:prstGeom prst="rect">
            <a:avLst/>
          </a:prstGeom>
        </p:spPr>
      </p:pic>
      <p:pic>
        <p:nvPicPr>
          <p:cNvPr id="321" name="Google Shape;321;p15"/>
          <p:cNvPicPr preferRelativeResize="0"/>
          <p:nvPr/>
        </p:nvPicPr>
        <p:blipFill rotWithShape="1">
          <a:blip r:embed="rId4">
            <a:alphaModFix/>
          </a:blip>
          <a:srcRect/>
          <a:stretch/>
        </p:blipFill>
        <p:spPr>
          <a:xfrm>
            <a:off x="193650" y="1499330"/>
            <a:ext cx="984300" cy="1040546"/>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3173756f27e_0_177"/>
          <p:cNvPicPr preferRelativeResize="0"/>
          <p:nvPr/>
        </p:nvPicPr>
        <p:blipFill rotWithShape="1">
          <a:blip r:embed="rId3">
            <a:alphaModFix/>
          </a:blip>
          <a:srcRect l="8168" t="3991" r="5661" b="23968"/>
          <a:stretch/>
        </p:blipFill>
        <p:spPr>
          <a:xfrm>
            <a:off x="0" y="-319225"/>
            <a:ext cx="12192000" cy="6676926"/>
          </a:xfrm>
          <a:prstGeom prst="rect">
            <a:avLst/>
          </a:prstGeom>
          <a:noFill/>
          <a:ln>
            <a:noFill/>
          </a:ln>
        </p:spPr>
      </p:pic>
      <p:sp>
        <p:nvSpPr>
          <p:cNvPr id="340" name="Google Shape;340;g3173756f27e_0_177"/>
          <p:cNvSpPr/>
          <p:nvPr/>
        </p:nvSpPr>
        <p:spPr>
          <a:xfrm rot="10800000">
            <a:off x="-21450" y="-377250"/>
            <a:ext cx="12234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41" name="Google Shape;341;g3173756f27e_0_177"/>
          <p:cNvPicPr preferRelativeResize="0"/>
          <p:nvPr/>
        </p:nvPicPr>
        <p:blipFill rotWithShape="1">
          <a:blip r:embed="rId4">
            <a:alphaModFix/>
          </a:blip>
          <a:srcRect/>
          <a:stretch/>
        </p:blipFill>
        <p:spPr>
          <a:xfrm>
            <a:off x="228596" y="228602"/>
            <a:ext cx="3979875" cy="1206609"/>
          </a:xfrm>
          <a:prstGeom prst="rect">
            <a:avLst/>
          </a:prstGeom>
          <a:noFill/>
          <a:ln>
            <a:noFill/>
          </a:ln>
        </p:spPr>
      </p:pic>
      <p:sp>
        <p:nvSpPr>
          <p:cNvPr id="342" name="Google Shape;342;g3173756f27e_0_177"/>
          <p:cNvSpPr/>
          <p:nvPr/>
        </p:nvSpPr>
        <p:spPr>
          <a:xfrm>
            <a:off x="0" y="6821549"/>
            <a:ext cx="12192000" cy="62700"/>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g3173756f27e_0_177"/>
          <p:cNvSpPr txBox="1"/>
          <p:nvPr/>
        </p:nvSpPr>
        <p:spPr>
          <a:xfrm>
            <a:off x="11097897" y="6423201"/>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44" name="Google Shape;344;g3173756f27e_0_177"/>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45" name="Google Shape;345;g3173756f27e_0_177"/>
          <p:cNvGrpSpPr/>
          <p:nvPr/>
        </p:nvGrpSpPr>
        <p:grpSpPr>
          <a:xfrm>
            <a:off x="96509" y="6450086"/>
            <a:ext cx="279049" cy="279049"/>
            <a:chOff x="5310558" y="5288061"/>
            <a:chExt cx="868500" cy="868500"/>
          </a:xfrm>
        </p:grpSpPr>
        <p:sp>
          <p:nvSpPr>
            <p:cNvPr id="346" name="Google Shape;346;g3173756f27e_0_177"/>
            <p:cNvSpPr/>
            <p:nvPr/>
          </p:nvSpPr>
          <p:spPr>
            <a:xfrm>
              <a:off x="5310558" y="5288061"/>
              <a:ext cx="868500" cy="868500"/>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g3173756f27e_0_177"/>
            <p:cNvSpPr/>
            <p:nvPr/>
          </p:nvSpPr>
          <p:spPr>
            <a:xfrm>
              <a:off x="5347230" y="5329980"/>
              <a:ext cx="795300" cy="795300"/>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8" name="Google Shape;348;g3173756f27e_0_177" descr="Text&#10;&#10;Description automatically generated"/>
            <p:cNvPicPr preferRelativeResize="0"/>
            <p:nvPr/>
          </p:nvPicPr>
          <p:blipFill rotWithShape="1">
            <a:blip r:embed="rId5">
              <a:alphaModFix/>
            </a:blip>
            <a:srcRect r="71914"/>
            <a:stretch/>
          </p:blipFill>
          <p:spPr>
            <a:xfrm>
              <a:off x="5427440" y="5405419"/>
              <a:ext cx="599110" cy="647063"/>
            </a:xfrm>
            <a:prstGeom prst="rect">
              <a:avLst/>
            </a:prstGeom>
            <a:noFill/>
            <a:ln>
              <a:noFill/>
            </a:ln>
          </p:spPr>
        </p:pic>
      </p:grpSp>
      <p:sp>
        <p:nvSpPr>
          <p:cNvPr id="349" name="Google Shape;349;g3173756f27e_0_177"/>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Lesson 3: Climate Solutions for Our Homes and Schools</a:t>
            </a:r>
            <a:endParaRPr sz="1400" b="0" i="0" u="none" strike="noStrike" cap="none">
              <a:solidFill>
                <a:srgbClr val="000000"/>
              </a:solidFill>
              <a:latin typeface="Arial"/>
              <a:ea typeface="Arial"/>
              <a:cs typeface="Arial"/>
              <a:sym typeface="Arial"/>
            </a:endParaRPr>
          </a:p>
        </p:txBody>
      </p:sp>
      <p:sp>
        <p:nvSpPr>
          <p:cNvPr id="350" name="Google Shape;350;g3173756f27e_0_177"/>
          <p:cNvSpPr/>
          <p:nvPr/>
        </p:nvSpPr>
        <p:spPr>
          <a:xfrm>
            <a:off x="0" y="2292750"/>
            <a:ext cx="12192000" cy="4591500"/>
          </a:xfrm>
          <a:prstGeom prst="rect">
            <a:avLst/>
          </a:prstGeom>
          <a:gradFill>
            <a:gsLst>
              <a:gs pos="0">
                <a:srgbClr val="EDF8FF">
                  <a:alpha val="0"/>
                </a:srgbClr>
              </a:gs>
              <a:gs pos="84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1" name="Google Shape;351;g3173756f27e_0_177"/>
          <p:cNvSpPr txBox="1"/>
          <p:nvPr/>
        </p:nvSpPr>
        <p:spPr>
          <a:xfrm>
            <a:off x="457200" y="5143500"/>
            <a:ext cx="5974800" cy="1219200"/>
          </a:xfrm>
          <a:prstGeom prst="rect">
            <a:avLst/>
          </a:prstGeom>
          <a:noFill/>
          <a:ln>
            <a:noFill/>
          </a:ln>
          <a:effectLst>
            <a:outerShdw blurRad="50800" dist="50800" dir="2700000" algn="ctr" rotWithShape="0">
              <a:srgbClr val="000000">
                <a:alpha val="49410"/>
              </a:srgbClr>
            </a:outerShdw>
          </a:effectLst>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400" i="1">
                <a:solidFill>
                  <a:srgbClr val="FFFFFF"/>
                </a:solidFill>
                <a:latin typeface="Calibri"/>
                <a:ea typeface="Calibri"/>
                <a:cs typeface="Calibri"/>
                <a:sym typeface="Calibri"/>
              </a:rPr>
              <a:t>Clean energy careers support individuals, families, and communities. A career in clean energy empowers you to do well by doing good.</a:t>
            </a:r>
            <a:endParaRPr sz="2400" b="1" i="1">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4" descr="Actual volume of one metric ton of carbon dioxide gas | Flickr"/>
          <p:cNvPicPr preferRelativeResize="0"/>
          <p:nvPr/>
        </p:nvPicPr>
        <p:blipFill rotWithShape="1">
          <a:blip r:embed="rId3">
            <a:alphaModFix/>
          </a:blip>
          <a:srcRect t="-918" b="8136"/>
          <a:stretch/>
        </p:blipFill>
        <p:spPr>
          <a:xfrm>
            <a:off x="0" y="0"/>
            <a:ext cx="12192000" cy="6362701"/>
          </a:xfrm>
          <a:prstGeom prst="rect">
            <a:avLst/>
          </a:prstGeom>
          <a:noFill/>
          <a:ln>
            <a:noFill/>
          </a:ln>
        </p:spPr>
      </p:pic>
      <p:sp>
        <p:nvSpPr>
          <p:cNvPr id="152" name="Google Shape;152;p4"/>
          <p:cNvSpPr/>
          <p:nvPr/>
        </p:nvSpPr>
        <p:spPr>
          <a:xfrm>
            <a:off x="-36400" y="-48525"/>
            <a:ext cx="12289200" cy="177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2</a:t>
            </a:fld>
            <a:endParaRPr sz="1200"/>
          </a:p>
        </p:txBody>
      </p:sp>
      <p:sp>
        <p:nvSpPr>
          <p:cNvPr id="154" name="Google Shape;154;p4"/>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3: Climate Solutions for Our Homes and Schools</a:t>
            </a:r>
            <a:endParaRPr sz="1200"/>
          </a:p>
        </p:txBody>
      </p:sp>
      <p:sp>
        <p:nvSpPr>
          <p:cNvPr id="155" name="Google Shape;155;p4"/>
          <p:cNvSpPr txBox="1"/>
          <p:nvPr/>
        </p:nvSpPr>
        <p:spPr>
          <a:xfrm>
            <a:off x="304800" y="349700"/>
            <a:ext cx="11370000" cy="1131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Massachusetts schools produce 880,000 metric tons of carbon every year.</a:t>
            </a:r>
            <a:endParaRPr sz="2800" b="0"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800"/>
              <a:buFont typeface="Arial"/>
              <a:buNone/>
            </a:pPr>
            <a:endParaRPr sz="1900" b="1">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800"/>
              <a:buFont typeface="Arial"/>
              <a:buNone/>
            </a:pPr>
            <a:r>
              <a:rPr lang="en-US" sz="2800" b="1">
                <a:latin typeface="Calibri"/>
                <a:ea typeface="Calibri"/>
                <a:cs typeface="Calibri"/>
                <a:sym typeface="Calibri"/>
              </a:rPr>
              <a:t>How</a:t>
            </a:r>
            <a:r>
              <a:rPr lang="en-US" sz="2800" b="1" i="0" u="none" strike="noStrike" cap="none">
                <a:solidFill>
                  <a:srgbClr val="000000"/>
                </a:solidFill>
                <a:latin typeface="Calibri"/>
                <a:ea typeface="Calibri"/>
                <a:cs typeface="Calibri"/>
                <a:sym typeface="Calibri"/>
              </a:rPr>
              <a:t> can schools help reduce this?</a:t>
            </a:r>
            <a:endParaRPr sz="2800" b="1"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d5bf993a52_0_1"/>
          <p:cNvSpPr/>
          <p:nvPr/>
        </p:nvSpPr>
        <p:spPr>
          <a:xfrm>
            <a:off x="7235575" y="1640450"/>
            <a:ext cx="4230000" cy="4001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g2d5bf993a52_0_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g2d5bf993a52_0_1"/>
          <p:cNvSpPr txBox="1"/>
          <p:nvPr/>
        </p:nvSpPr>
        <p:spPr>
          <a:xfrm>
            <a:off x="457201" y="1257175"/>
            <a:ext cx="50496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rgbClr val="0B5394"/>
                </a:solidFill>
                <a:latin typeface="Calibri"/>
                <a:ea typeface="Calibri"/>
                <a:cs typeface="Calibri"/>
                <a:sym typeface="Calibri"/>
              </a:rPr>
              <a:t>Your School Can Be a Climate Solution</a:t>
            </a:r>
            <a:endParaRPr sz="3800" b="1">
              <a:solidFill>
                <a:schemeClr val="dk2"/>
              </a:solidFill>
              <a:latin typeface="Calibri"/>
              <a:ea typeface="Calibri"/>
              <a:cs typeface="Calibri"/>
              <a:sym typeface="Calibri"/>
            </a:endParaRPr>
          </a:p>
        </p:txBody>
      </p:sp>
      <p:cxnSp>
        <p:nvCxnSpPr>
          <p:cNvPr id="164" name="Google Shape;164;g2d5bf993a52_0_1"/>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65" name="Google Shape;165;g2d5bf993a52_0_1"/>
          <p:cNvSpPr txBox="1"/>
          <p:nvPr/>
        </p:nvSpPr>
        <p:spPr>
          <a:xfrm>
            <a:off x="7235575" y="5641550"/>
            <a:ext cx="4230000" cy="585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A total of </a:t>
            </a:r>
            <a:r>
              <a:rPr lang="en-US" sz="1600" b="1">
                <a:solidFill>
                  <a:schemeClr val="dk1"/>
                </a:solidFill>
                <a:latin typeface="Calibri"/>
                <a:ea typeface="Calibri"/>
                <a:cs typeface="Calibri"/>
                <a:sym typeface="Calibri"/>
              </a:rPr>
              <a:t>722 solar panels</a:t>
            </a:r>
            <a:r>
              <a:rPr lang="en-US" sz="1600">
                <a:solidFill>
                  <a:schemeClr val="dk1"/>
                </a:solidFill>
                <a:latin typeface="Calibri"/>
                <a:ea typeface="Calibri"/>
                <a:cs typeface="Calibri"/>
                <a:sym typeface="Calibri"/>
              </a:rPr>
              <a:t> power Heights Elementary School in Sharon, Massachusetts. </a:t>
            </a:r>
            <a:endParaRPr sz="1900">
              <a:solidFill>
                <a:schemeClr val="dk1"/>
              </a:solidFill>
              <a:latin typeface="Calibri"/>
              <a:ea typeface="Calibri"/>
              <a:cs typeface="Calibri"/>
              <a:sym typeface="Calibri"/>
            </a:endParaRPr>
          </a:p>
        </p:txBody>
      </p:sp>
      <p:pic>
        <p:nvPicPr>
          <p:cNvPr id="166" name="Google Shape;166;g2d5bf993a52_0_1" descr="A high angle view of several buildings&#10;&#10;Description automatically generated"/>
          <p:cNvPicPr preferRelativeResize="0"/>
          <p:nvPr/>
        </p:nvPicPr>
        <p:blipFill rotWithShape="1">
          <a:blip r:embed="rId3">
            <a:alphaModFix/>
          </a:blip>
          <a:srcRect l="16444" r="8604"/>
          <a:stretch/>
        </p:blipFill>
        <p:spPr>
          <a:xfrm>
            <a:off x="6466500" y="1160050"/>
            <a:ext cx="4584400" cy="3983700"/>
          </a:xfrm>
          <a:prstGeom prst="rect">
            <a:avLst/>
          </a:prstGeom>
          <a:noFill/>
          <a:ln>
            <a:noFill/>
          </a:ln>
        </p:spPr>
      </p:pic>
      <p:sp>
        <p:nvSpPr>
          <p:cNvPr id="167" name="Google Shape;167;g2d5bf993a52_0_1"/>
          <p:cNvSpPr txBox="1"/>
          <p:nvPr/>
        </p:nvSpPr>
        <p:spPr>
          <a:xfrm>
            <a:off x="457199" y="2681475"/>
            <a:ext cx="5049600" cy="22320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200" b="0" i="0" u="none" strike="noStrike" cap="none">
                <a:solidFill>
                  <a:srgbClr val="000000"/>
                </a:solidFill>
                <a:latin typeface="Calibri"/>
                <a:ea typeface="Calibri"/>
                <a:cs typeface="Calibri"/>
                <a:sym typeface="Calibri"/>
              </a:rPr>
              <a:t>Solar panels at Heights Elementary School </a:t>
            </a:r>
            <a:endParaRPr sz="2200" b="0" i="0" u="none" strike="noStrike" cap="none">
              <a:solidFill>
                <a:srgbClr val="000000"/>
              </a:solidFill>
              <a:latin typeface="Calibri"/>
              <a:ea typeface="Calibri"/>
              <a:cs typeface="Calibri"/>
              <a:sym typeface="Calibri"/>
            </a:endParaRPr>
          </a:p>
          <a:p>
            <a:pPr marL="457200" marR="0" lvl="0" indent="-330200" algn="l" rtl="0">
              <a:lnSpc>
                <a:spcPct val="150000"/>
              </a:lnSpc>
              <a:spcBef>
                <a:spcPts val="0"/>
              </a:spcBef>
              <a:spcAft>
                <a:spcPts val="0"/>
              </a:spcAft>
              <a:buClr>
                <a:schemeClr val="dk1"/>
              </a:buClr>
              <a:buSzPts val="1600"/>
              <a:buFont typeface="Calibri"/>
              <a:buChar char="●"/>
            </a:pPr>
            <a:r>
              <a:rPr lang="en-US" sz="2200">
                <a:solidFill>
                  <a:schemeClr val="dk1"/>
                </a:solidFill>
                <a:latin typeface="Calibri"/>
                <a:ea typeface="Calibri"/>
                <a:cs typeface="Calibri"/>
                <a:sym typeface="Calibri"/>
              </a:rPr>
              <a:t>O</a:t>
            </a:r>
            <a:r>
              <a:rPr lang="en-US" sz="2200" b="0" i="0" u="none" strike="noStrike" cap="none">
                <a:solidFill>
                  <a:schemeClr val="dk1"/>
                </a:solidFill>
                <a:latin typeface="Calibri"/>
                <a:ea typeface="Calibri"/>
                <a:cs typeface="Calibri"/>
                <a:sym typeface="Calibri"/>
              </a:rPr>
              <a:t>ffset 540,000 pounds of CO2</a:t>
            </a:r>
            <a:endParaRPr sz="2200">
              <a:solidFill>
                <a:schemeClr val="dk1"/>
              </a:solidFill>
            </a:endParaRPr>
          </a:p>
          <a:p>
            <a:pPr marL="457200" marR="0" lvl="0" indent="-330200" algn="l" rtl="0">
              <a:lnSpc>
                <a:spcPct val="150000"/>
              </a:lnSpc>
              <a:spcBef>
                <a:spcPts val="0"/>
              </a:spcBef>
              <a:spcAft>
                <a:spcPts val="0"/>
              </a:spcAft>
              <a:buClr>
                <a:schemeClr val="dk1"/>
              </a:buClr>
              <a:buSzPts val="1600"/>
              <a:buFont typeface="Calibri"/>
              <a:buChar char="●"/>
            </a:pPr>
            <a:r>
              <a:rPr lang="en-US" sz="2200" b="0" i="0" u="none" strike="noStrike" cap="none">
                <a:solidFill>
                  <a:schemeClr val="dk1"/>
                </a:solidFill>
                <a:latin typeface="Calibri"/>
                <a:ea typeface="Calibri"/>
                <a:cs typeface="Calibri"/>
                <a:sym typeface="Calibri"/>
              </a:rPr>
              <a:t>Save $30,000 in energy costs</a:t>
            </a:r>
            <a:endParaRPr sz="2200" b="0" i="0" u="none" strike="noStrike" cap="none">
              <a:solidFill>
                <a:schemeClr val="dk1"/>
              </a:solidFill>
              <a:latin typeface="Calibri"/>
              <a:ea typeface="Calibri"/>
              <a:cs typeface="Calibri"/>
              <a:sym typeface="Calibri"/>
            </a:endParaRPr>
          </a:p>
          <a:p>
            <a:pPr marL="457200" marR="0" lvl="0" indent="0" algn="l"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US" sz="2200" b="0" i="0" u="none" strike="noStrike" cap="none">
                <a:solidFill>
                  <a:srgbClr val="000000"/>
                </a:solidFill>
                <a:latin typeface="Calibri"/>
                <a:ea typeface="Calibri"/>
                <a:cs typeface="Calibri"/>
                <a:sym typeface="Calibri"/>
              </a:rPr>
              <a:t>…every year!</a:t>
            </a:r>
            <a:endParaRPr sz="2200" b="0" i="0" u="none" strike="noStrike" cap="none">
              <a:solidFill>
                <a:srgbClr val="000000"/>
              </a:solidFill>
              <a:latin typeface="Calibri"/>
              <a:ea typeface="Calibri"/>
              <a:cs typeface="Calibri"/>
              <a:sym typeface="Calibri"/>
            </a:endParaRPr>
          </a:p>
        </p:txBody>
      </p:sp>
      <p:sp>
        <p:nvSpPr>
          <p:cNvPr id="168" name="Google Shape;168;g2d5bf993a52_0_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3</a:t>
            </a:fld>
            <a:endParaRPr sz="1200"/>
          </a:p>
        </p:txBody>
      </p:sp>
      <p:sp>
        <p:nvSpPr>
          <p:cNvPr id="169" name="Google Shape;169;g2d5bf993a52_0_1"/>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3: Climate Solutions for Our Homes and Schools</a:t>
            </a:r>
            <a:endParaRPr sz="1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157ecd1517_1_14"/>
          <p:cNvSpPr/>
          <p:nvPr/>
        </p:nvSpPr>
        <p:spPr>
          <a:xfrm>
            <a:off x="365250" y="1485900"/>
            <a:ext cx="11461500" cy="44169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76" name="Google Shape;176;g3157ecd1517_1_1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4</a:t>
            </a:fld>
            <a:endParaRPr sz="1200"/>
          </a:p>
        </p:txBody>
      </p:sp>
      <p:sp>
        <p:nvSpPr>
          <p:cNvPr id="177" name="Google Shape;177;g3157ecd1517_1_14"/>
          <p:cNvSpPr txBox="1">
            <a:spLocks noGrp="1"/>
          </p:cNvSpPr>
          <p:nvPr>
            <p:ph type="body" idx="1"/>
          </p:nvPr>
        </p:nvSpPr>
        <p:spPr>
          <a:xfrm>
            <a:off x="834000" y="1985838"/>
            <a:ext cx="5151900" cy="3370800"/>
          </a:xfrm>
          <a:prstGeom prst="rect">
            <a:avLst/>
          </a:prstGeom>
        </p:spPr>
        <p:txBody>
          <a:bodyPr spcFirstLastPara="1" wrap="square" lIns="91425" tIns="0" rIns="91425" bIns="45700" anchor="t" anchorCtr="0">
            <a:spAutoFit/>
          </a:bodyPr>
          <a:lstStyle/>
          <a:p>
            <a:pPr marL="0" lvl="0" indent="0" algn="l" rtl="0">
              <a:lnSpc>
                <a:spcPct val="100000"/>
              </a:lnSpc>
              <a:spcBef>
                <a:spcPts val="0"/>
              </a:spcBef>
              <a:spcAft>
                <a:spcPts val="0"/>
              </a:spcAft>
              <a:buNone/>
            </a:pPr>
            <a:r>
              <a:rPr lang="en-US" b="1">
                <a:latin typeface="Calibri"/>
                <a:ea typeface="Calibri"/>
                <a:cs typeface="Calibri"/>
                <a:sym typeface="Calibri"/>
              </a:rPr>
              <a:t>Carbon footprint: </a:t>
            </a:r>
            <a:r>
              <a:rPr lang="en-US">
                <a:latin typeface="Calibri"/>
                <a:ea typeface="Calibri"/>
                <a:cs typeface="Calibri"/>
                <a:sym typeface="Calibri"/>
              </a:rPr>
              <a:t>Total amount of carbon emissions produced through regular activities</a:t>
            </a:r>
            <a:endParaRPr>
              <a:latin typeface="Calibri"/>
              <a:ea typeface="Calibri"/>
              <a:cs typeface="Calibri"/>
              <a:sym typeface="Calibri"/>
            </a:endParaRPr>
          </a:p>
          <a:p>
            <a:pPr marL="0" lvl="0" indent="0" algn="l" rtl="0">
              <a:lnSpc>
                <a:spcPct val="100000"/>
              </a:lnSpc>
              <a:spcBef>
                <a:spcPts val="0"/>
              </a:spcBef>
              <a:spcAft>
                <a:spcPts val="0"/>
              </a:spcAft>
              <a:buNone/>
            </a:pPr>
            <a:endParaRPr b="1">
              <a:latin typeface="Calibri"/>
              <a:ea typeface="Calibri"/>
              <a:cs typeface="Calibri"/>
              <a:sym typeface="Calibri"/>
            </a:endParaRPr>
          </a:p>
          <a:p>
            <a:pPr marL="0" lvl="0" indent="0" algn="l" rtl="0">
              <a:lnSpc>
                <a:spcPct val="100000"/>
              </a:lnSpc>
              <a:spcBef>
                <a:spcPts val="0"/>
              </a:spcBef>
              <a:spcAft>
                <a:spcPts val="0"/>
              </a:spcAft>
              <a:buNone/>
            </a:pPr>
            <a:r>
              <a:rPr lang="en-US" b="1">
                <a:latin typeface="Calibri"/>
                <a:ea typeface="Calibri"/>
                <a:cs typeface="Calibri"/>
                <a:sym typeface="Calibri"/>
              </a:rPr>
              <a:t>Weatherization</a:t>
            </a:r>
            <a:r>
              <a:rPr lang="en-US">
                <a:latin typeface="Calibri"/>
                <a:ea typeface="Calibri"/>
                <a:cs typeface="Calibri"/>
                <a:sym typeface="Calibri"/>
              </a:rPr>
              <a:t>: Making a building more resistant to outdoor temperatures </a:t>
            </a:r>
            <a:endParaRPr>
              <a:latin typeface="Calibri"/>
              <a:ea typeface="Calibri"/>
              <a:cs typeface="Calibri"/>
              <a:sym typeface="Calibri"/>
            </a:endParaRPr>
          </a:p>
          <a:p>
            <a:pPr marL="0" lvl="0" indent="0" algn="l" rtl="0">
              <a:lnSpc>
                <a:spcPct val="100000"/>
              </a:lnSpc>
              <a:spcBef>
                <a:spcPts val="0"/>
              </a:spcBef>
              <a:spcAft>
                <a:spcPts val="0"/>
              </a:spcAft>
              <a:buNone/>
            </a:pPr>
            <a:endParaRPr b="1">
              <a:latin typeface="Calibri"/>
              <a:ea typeface="Calibri"/>
              <a:cs typeface="Calibri"/>
              <a:sym typeface="Calibri"/>
            </a:endParaRPr>
          </a:p>
          <a:p>
            <a:pPr marL="0" lvl="0" indent="0" algn="l" rtl="0">
              <a:lnSpc>
                <a:spcPct val="100000"/>
              </a:lnSpc>
              <a:spcBef>
                <a:spcPts val="0"/>
              </a:spcBef>
              <a:spcAft>
                <a:spcPts val="0"/>
              </a:spcAft>
              <a:buNone/>
            </a:pPr>
            <a:r>
              <a:rPr lang="en-US" b="1">
                <a:latin typeface="Calibri"/>
                <a:ea typeface="Calibri"/>
                <a:cs typeface="Calibri"/>
                <a:sym typeface="Calibri"/>
              </a:rPr>
              <a:t>Renewable energy</a:t>
            </a:r>
            <a:r>
              <a:rPr lang="en-US">
                <a:latin typeface="Calibri"/>
                <a:ea typeface="Calibri"/>
                <a:cs typeface="Calibri"/>
                <a:sym typeface="Calibri"/>
              </a:rPr>
              <a:t>: Energy from sources that naturally replenish</a:t>
            </a:r>
            <a:endParaRPr b="1">
              <a:latin typeface="Calibri"/>
              <a:ea typeface="Calibri"/>
              <a:cs typeface="Calibri"/>
              <a:sym typeface="Calibri"/>
            </a:endParaRPr>
          </a:p>
        </p:txBody>
      </p:sp>
      <p:sp>
        <p:nvSpPr>
          <p:cNvPr id="178" name="Google Shape;178;g3157ecd1517_1_14"/>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3: Climate Solutions for Our Homes and Schools</a:t>
            </a:r>
            <a:endParaRPr sz="1200"/>
          </a:p>
        </p:txBody>
      </p:sp>
      <p:sp>
        <p:nvSpPr>
          <p:cNvPr id="179" name="Google Shape;179;g3157ecd1517_1_14"/>
          <p:cNvSpPr txBox="1"/>
          <p:nvPr/>
        </p:nvSpPr>
        <p:spPr>
          <a:xfrm>
            <a:off x="1943100" y="228600"/>
            <a:ext cx="99441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None/>
            </a:pPr>
            <a:r>
              <a:rPr lang="en-US" sz="3800" b="1">
                <a:solidFill>
                  <a:srgbClr val="0B5394"/>
                </a:solidFill>
                <a:latin typeface="Calibri"/>
                <a:ea typeface="Calibri"/>
                <a:cs typeface="Calibri"/>
                <a:sym typeface="Calibri"/>
              </a:rPr>
              <a:t>Opening Activity</a:t>
            </a:r>
            <a:endParaRPr sz="3800" b="1">
              <a:solidFill>
                <a:srgbClr val="0B5394"/>
              </a:solidFill>
              <a:latin typeface="Calibri"/>
              <a:ea typeface="Calibri"/>
              <a:cs typeface="Calibri"/>
              <a:sym typeface="Calibri"/>
            </a:endParaRPr>
          </a:p>
        </p:txBody>
      </p:sp>
      <p:pic>
        <p:nvPicPr>
          <p:cNvPr id="180" name="Google Shape;180;g3157ecd1517_1_14"/>
          <p:cNvPicPr preferRelativeResize="0"/>
          <p:nvPr/>
        </p:nvPicPr>
        <p:blipFill rotWithShape="1">
          <a:blip r:embed="rId3">
            <a:alphaModFix/>
          </a:blip>
          <a:srcRect/>
          <a:stretch/>
        </p:blipFill>
        <p:spPr>
          <a:xfrm>
            <a:off x="685800" y="76205"/>
            <a:ext cx="984300" cy="1040546"/>
          </a:xfrm>
          <a:prstGeom prst="rect">
            <a:avLst/>
          </a:prstGeom>
          <a:noFill/>
          <a:ln>
            <a:noFill/>
          </a:ln>
        </p:spPr>
      </p:pic>
      <p:sp>
        <p:nvSpPr>
          <p:cNvPr id="181" name="Google Shape;181;g3157ecd1517_1_14"/>
          <p:cNvSpPr txBox="1"/>
          <p:nvPr/>
        </p:nvSpPr>
        <p:spPr>
          <a:xfrm>
            <a:off x="6303900" y="1985844"/>
            <a:ext cx="5054100" cy="34170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None/>
            </a:pPr>
            <a:r>
              <a:rPr lang="en-US" sz="2400" b="1">
                <a:solidFill>
                  <a:schemeClr val="dk1"/>
                </a:solidFill>
                <a:latin typeface="Calibri"/>
                <a:ea typeface="Calibri"/>
                <a:cs typeface="Calibri"/>
                <a:sym typeface="Calibri"/>
              </a:rPr>
              <a:t>Solar panels: </a:t>
            </a:r>
            <a:r>
              <a:rPr lang="en-US" sz="2400">
                <a:solidFill>
                  <a:schemeClr val="dk1"/>
                </a:solidFill>
                <a:latin typeface="Calibri"/>
                <a:ea typeface="Calibri"/>
                <a:cs typeface="Calibri"/>
                <a:sym typeface="Calibri"/>
              </a:rPr>
              <a:t>Devices that convert sunlight into electricity</a:t>
            </a:r>
            <a:endParaRPr sz="24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24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2400" b="1">
                <a:solidFill>
                  <a:schemeClr val="dk1"/>
                </a:solidFill>
                <a:latin typeface="Calibri"/>
                <a:ea typeface="Calibri"/>
                <a:cs typeface="Calibri"/>
                <a:sym typeface="Calibri"/>
              </a:rPr>
              <a:t>Insulation</a:t>
            </a:r>
            <a:r>
              <a:rPr lang="en-US" sz="2400">
                <a:solidFill>
                  <a:schemeClr val="dk1"/>
                </a:solidFill>
                <a:latin typeface="Calibri"/>
                <a:ea typeface="Calibri"/>
                <a:cs typeface="Calibri"/>
                <a:sym typeface="Calibri"/>
              </a:rPr>
              <a:t>: Material inside walls and ceilings to help keep heat in or out</a:t>
            </a:r>
            <a:endParaRPr sz="2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2400" b="1">
                <a:solidFill>
                  <a:schemeClr val="dk1"/>
                </a:solidFill>
                <a:latin typeface="Calibri"/>
                <a:ea typeface="Calibri"/>
                <a:cs typeface="Calibri"/>
                <a:sym typeface="Calibri"/>
              </a:rPr>
              <a:t>Heat pump</a:t>
            </a:r>
            <a:r>
              <a:rPr lang="en-US" sz="2400">
                <a:solidFill>
                  <a:schemeClr val="dk1"/>
                </a:solidFill>
                <a:latin typeface="Calibri"/>
                <a:ea typeface="Calibri"/>
                <a:cs typeface="Calibri"/>
                <a:sym typeface="Calibri"/>
              </a:rPr>
              <a:t>: Device that transfers heat from outside to inside in winter or from inside to outside in summer</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3157ecd1517_0_144"/>
          <p:cNvPicPr preferRelativeResize="0"/>
          <p:nvPr/>
        </p:nvPicPr>
        <p:blipFill rotWithShape="1">
          <a:blip r:embed="rId3">
            <a:alphaModFix/>
          </a:blip>
          <a:srcRect l="28812" r="4538"/>
          <a:stretch/>
        </p:blipFill>
        <p:spPr>
          <a:xfrm flipH="1">
            <a:off x="1151550" y="1226525"/>
            <a:ext cx="3997375" cy="3995599"/>
          </a:xfrm>
          <a:prstGeom prst="rect">
            <a:avLst/>
          </a:prstGeom>
          <a:noFill/>
          <a:ln>
            <a:noFill/>
          </a:ln>
        </p:spPr>
      </p:pic>
      <p:sp>
        <p:nvSpPr>
          <p:cNvPr id="188" name="Google Shape;188;g3157ecd1517_0_144"/>
          <p:cNvSpPr txBox="1">
            <a:spLocks noGrp="1"/>
          </p:cNvSpPr>
          <p:nvPr>
            <p:ph type="sldNum" idx="3"/>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b="0"/>
              <a:t>5</a:t>
            </a:fld>
            <a:endParaRPr b="0"/>
          </a:p>
        </p:txBody>
      </p:sp>
      <p:sp>
        <p:nvSpPr>
          <p:cNvPr id="189" name="Google Shape;189;g3157ecd1517_0_144"/>
          <p:cNvSpPr txBox="1">
            <a:spLocks noGrp="1"/>
          </p:cNvSpPr>
          <p:nvPr>
            <p:ph type="body" idx="1"/>
          </p:nvPr>
        </p:nvSpPr>
        <p:spPr>
          <a:xfrm>
            <a:off x="6455425" y="1899300"/>
            <a:ext cx="5391300" cy="25830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en-US" sz="2200" b="1"/>
              <a:t>The Big Question and My Climate Goals</a:t>
            </a:r>
            <a:endParaRPr sz="2200" b="1"/>
          </a:p>
          <a:p>
            <a:pPr marL="457200" lvl="0" indent="-330200" algn="l" rtl="0">
              <a:lnSpc>
                <a:spcPct val="150000"/>
              </a:lnSpc>
              <a:spcBef>
                <a:spcPts val="0"/>
              </a:spcBef>
              <a:spcAft>
                <a:spcPts val="0"/>
              </a:spcAft>
              <a:buSzPts val="1600"/>
              <a:buChar char="●"/>
            </a:pPr>
            <a:r>
              <a:rPr lang="en-US" sz="2200" b="1"/>
              <a:t>Climate Watch and Discussion</a:t>
            </a:r>
            <a:endParaRPr sz="2200" b="1"/>
          </a:p>
          <a:p>
            <a:pPr marL="457200" lvl="0" indent="-330200" algn="l" rtl="0">
              <a:lnSpc>
                <a:spcPct val="150000"/>
              </a:lnSpc>
              <a:spcBef>
                <a:spcPts val="0"/>
              </a:spcBef>
              <a:spcAft>
                <a:spcPts val="0"/>
              </a:spcAft>
              <a:buSzPts val="1600"/>
              <a:buChar char="●"/>
            </a:pPr>
            <a:r>
              <a:rPr lang="en-US" sz="2200" b="1"/>
              <a:t>Climate Solutions at Home and School</a:t>
            </a:r>
            <a:endParaRPr sz="2200" b="1"/>
          </a:p>
          <a:p>
            <a:pPr marL="457200" lvl="0" indent="-330200" algn="l" rtl="0">
              <a:lnSpc>
                <a:spcPct val="150000"/>
              </a:lnSpc>
              <a:spcBef>
                <a:spcPts val="0"/>
              </a:spcBef>
              <a:spcAft>
                <a:spcPts val="0"/>
              </a:spcAft>
              <a:buSzPts val="1600"/>
              <a:buChar char="●"/>
            </a:pPr>
            <a:r>
              <a:rPr lang="en-US" sz="2200" b="1"/>
              <a:t>Energy Audit Activity</a:t>
            </a:r>
            <a:endParaRPr sz="2200" b="1"/>
          </a:p>
          <a:p>
            <a:pPr marL="457200" lvl="0" indent="-330200" algn="l" rtl="0">
              <a:lnSpc>
                <a:spcPct val="150000"/>
              </a:lnSpc>
              <a:spcBef>
                <a:spcPts val="0"/>
              </a:spcBef>
              <a:spcAft>
                <a:spcPts val="0"/>
              </a:spcAft>
              <a:buSzPts val="1600"/>
              <a:buChar char="●"/>
            </a:pPr>
            <a:r>
              <a:rPr lang="en-US" sz="2200" b="1"/>
              <a:t>Closing Activity</a:t>
            </a:r>
            <a:endParaRPr sz="2200" b="1"/>
          </a:p>
        </p:txBody>
      </p:sp>
      <p:sp>
        <p:nvSpPr>
          <p:cNvPr id="190" name="Google Shape;190;g3157ecd1517_0_14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b="0"/>
              <a:t>5</a:t>
            </a:fld>
            <a:endParaRPr sz="1200" b="0"/>
          </a:p>
        </p:txBody>
      </p:sp>
      <p:sp>
        <p:nvSpPr>
          <p:cNvPr id="191" name="Google Shape;191;g3157ecd1517_0_144"/>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3: Climate Solutions for Our Homes and Schools</a:t>
            </a:r>
            <a:endParaRPr sz="1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3163eac4565_5_71"/>
          <p:cNvPicPr preferRelativeResize="0">
            <a:picLocks noGrp="1"/>
          </p:cNvPicPr>
          <p:nvPr>
            <p:ph type="pic" idx="2"/>
          </p:nvPr>
        </p:nvPicPr>
        <p:blipFill rotWithShape="1">
          <a:blip r:embed="rId3">
            <a:alphaModFix/>
          </a:blip>
          <a:srcRect l="29484" r="19265" b="20998"/>
          <a:stretch/>
        </p:blipFill>
        <p:spPr>
          <a:xfrm>
            <a:off x="6648575" y="1085250"/>
            <a:ext cx="4606500" cy="4001100"/>
          </a:xfrm>
          <a:prstGeom prst="rect">
            <a:avLst/>
          </a:prstGeom>
        </p:spPr>
      </p:pic>
      <p:sp>
        <p:nvSpPr>
          <p:cNvPr id="198" name="Google Shape;198;g3163eac4565_5_71"/>
          <p:cNvSpPr txBox="1">
            <a:spLocks noGrp="1"/>
          </p:cNvSpPr>
          <p:nvPr>
            <p:ph type="sldNum" idx="3"/>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6</a:t>
            </a:fld>
            <a:endParaRPr/>
          </a:p>
        </p:txBody>
      </p:sp>
      <p:sp>
        <p:nvSpPr>
          <p:cNvPr id="199" name="Google Shape;199;g3163eac4565_5_71"/>
          <p:cNvSpPr txBox="1">
            <a:spLocks noGrp="1"/>
          </p:cNvSpPr>
          <p:nvPr>
            <p:ph type="body" idx="1"/>
          </p:nvPr>
        </p:nvSpPr>
        <p:spPr>
          <a:xfrm>
            <a:off x="339375" y="2622000"/>
            <a:ext cx="5391300" cy="258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 can climate technologies help homes and schools become part of the climate solution?</a:t>
            </a:r>
            <a:endParaRPr/>
          </a:p>
        </p:txBody>
      </p:sp>
      <p:sp>
        <p:nvSpPr>
          <p:cNvPr id="200" name="Google Shape;200;g3163eac4565_5_7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b="0"/>
              <a:t>6</a:t>
            </a:fld>
            <a:endParaRPr sz="1200" b="0"/>
          </a:p>
        </p:txBody>
      </p:sp>
      <p:sp>
        <p:nvSpPr>
          <p:cNvPr id="201" name="Google Shape;201;g3163eac4565_5_71"/>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3: Climate Solutions for Our Homes and Schools</a:t>
            </a:r>
            <a:endParaRPr sz="1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157ecd1517_1_2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7</a:t>
            </a:fld>
            <a:endParaRPr sz="1200"/>
          </a:p>
        </p:txBody>
      </p:sp>
      <p:sp>
        <p:nvSpPr>
          <p:cNvPr id="208" name="Google Shape;208;g3157ecd1517_1_22"/>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3: Climate Solutions for Our Homes and Schools</a:t>
            </a:r>
            <a:endParaRPr sz="1200"/>
          </a:p>
        </p:txBody>
      </p:sp>
      <p:sp>
        <p:nvSpPr>
          <p:cNvPr id="209" name="Google Shape;209;g3157ecd1517_1_22"/>
          <p:cNvSpPr txBox="1"/>
          <p:nvPr/>
        </p:nvSpPr>
        <p:spPr>
          <a:xfrm>
            <a:off x="1643250" y="250075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0000"/>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210" name="Google Shape;210;g3157ecd1517_1_22"/>
          <p:cNvCxnSpPr/>
          <p:nvPr/>
        </p:nvCxnSpPr>
        <p:spPr>
          <a:xfrm rot="10800000" flipH="1">
            <a:off x="0" y="31790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11" name="Google Shape;211;g3157ecd1517_1_22"/>
          <p:cNvSpPr/>
          <p:nvPr/>
        </p:nvSpPr>
        <p:spPr>
          <a:xfrm>
            <a:off x="6096000" y="544275"/>
            <a:ext cx="5812800" cy="5294400"/>
          </a:xfrm>
          <a:prstGeom prst="roundRect">
            <a:avLst>
              <a:gd name="adj" fmla="val 10458"/>
            </a:avLst>
          </a:prstGeom>
          <a:solidFill>
            <a:srgbClr val="FFFFFF"/>
          </a:solidFill>
          <a:ln w="38100" cap="flat" cmpd="sng">
            <a:solidFill>
              <a:srgbClr val="79C1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65A4"/>
              </a:solidFill>
              <a:latin typeface="Arial"/>
              <a:ea typeface="Arial"/>
              <a:cs typeface="Arial"/>
              <a:sym typeface="Arial"/>
            </a:endParaRPr>
          </a:p>
        </p:txBody>
      </p:sp>
      <p:pic>
        <p:nvPicPr>
          <p:cNvPr id="212" name="Google Shape;212;g3157ecd1517_1_22"/>
          <p:cNvPicPr preferRelativeResize="0"/>
          <p:nvPr/>
        </p:nvPicPr>
        <p:blipFill rotWithShape="1">
          <a:blip r:embed="rId3">
            <a:alphaModFix/>
          </a:blip>
          <a:srcRect l="10378"/>
          <a:stretch/>
        </p:blipFill>
        <p:spPr>
          <a:xfrm>
            <a:off x="384675" y="2340700"/>
            <a:ext cx="1009850" cy="910500"/>
          </a:xfrm>
          <a:prstGeom prst="rect">
            <a:avLst/>
          </a:prstGeom>
          <a:noFill/>
          <a:ln>
            <a:noFill/>
          </a:ln>
        </p:spPr>
      </p:pic>
      <p:sp>
        <p:nvSpPr>
          <p:cNvPr id="213" name="Google Shape;213;g3157ecd1517_1_22"/>
          <p:cNvSpPr txBox="1"/>
          <p:nvPr/>
        </p:nvSpPr>
        <p:spPr>
          <a:xfrm>
            <a:off x="6596925" y="2293650"/>
            <a:ext cx="4914300" cy="3034200"/>
          </a:xfrm>
          <a:prstGeom prst="rect">
            <a:avLst/>
          </a:prstGeom>
          <a:noFill/>
          <a:ln>
            <a:noFill/>
          </a:ln>
        </p:spPr>
        <p:txBody>
          <a:bodyPr spcFirstLastPara="1" wrap="square" lIns="91425" tIns="45700" rIns="91425" bIns="45700" anchor="t" anchorCtr="0">
            <a:spAutoFit/>
          </a:bodyPr>
          <a:lstStyle/>
          <a:p>
            <a:pPr marL="457200" lvl="0" indent="-381000" algn="l" rtl="0">
              <a:lnSpc>
                <a:spcPct val="90000"/>
              </a:lnSpc>
              <a:spcBef>
                <a:spcPts val="2200"/>
              </a:spcBef>
              <a:spcAft>
                <a:spcPts val="0"/>
              </a:spcAft>
              <a:buSzPts val="2400"/>
              <a:buFont typeface="Calibri"/>
              <a:buAutoNum type="arabicPeriod"/>
            </a:pPr>
            <a:r>
              <a:rPr lang="en-US" sz="2400">
                <a:latin typeface="Calibri"/>
                <a:ea typeface="Calibri"/>
                <a:cs typeface="Calibri"/>
                <a:sym typeface="Calibri"/>
              </a:rPr>
              <a:t>Explain how solutions such as weatherization, heat pumps, solar energy, efficient appliances, and battery storage make homes and schools climate solutions</a:t>
            </a:r>
            <a:endParaRPr sz="2400">
              <a:latin typeface="Calibri"/>
              <a:ea typeface="Calibri"/>
              <a:cs typeface="Calibri"/>
              <a:sym typeface="Calibri"/>
            </a:endParaRPr>
          </a:p>
          <a:p>
            <a:pPr marL="457200" lvl="0" indent="-381000" algn="l" rtl="0">
              <a:lnSpc>
                <a:spcPct val="90000"/>
              </a:lnSpc>
              <a:spcBef>
                <a:spcPts val="2200"/>
              </a:spcBef>
              <a:spcAft>
                <a:spcPts val="0"/>
              </a:spcAft>
              <a:buSzPts val="2400"/>
              <a:buFont typeface="Calibri"/>
              <a:buAutoNum type="arabicPeriod"/>
            </a:pPr>
            <a:r>
              <a:rPr lang="en-US" sz="2400">
                <a:latin typeface="Calibri"/>
                <a:ea typeface="Calibri"/>
                <a:cs typeface="Calibri"/>
                <a:sym typeface="Calibri"/>
              </a:rPr>
              <a:t>Discuss how your own home, school, and community can be part of the climate solution.</a:t>
            </a:r>
            <a:endParaRPr sz="2400">
              <a:latin typeface="Calibri"/>
              <a:ea typeface="Calibri"/>
              <a:cs typeface="Calibri"/>
              <a:sym typeface="Calibri"/>
            </a:endParaRPr>
          </a:p>
        </p:txBody>
      </p:sp>
      <p:sp>
        <p:nvSpPr>
          <p:cNvPr id="214" name="Google Shape;214;g3157ecd1517_1_22"/>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rgbClr val="000000"/>
                </a:solidFill>
                <a:latin typeface="Calibri"/>
                <a:ea typeface="Calibri"/>
                <a:cs typeface="Calibri"/>
                <a:sym typeface="Calibri"/>
              </a:rPr>
              <a:t>When you complete this lesson, you’ll be able to</a:t>
            </a:r>
            <a:endParaRPr sz="26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8</a:t>
            </a:fld>
            <a:endParaRPr sz="1200"/>
          </a:p>
        </p:txBody>
      </p:sp>
      <p:sp>
        <p:nvSpPr>
          <p:cNvPr id="221" name="Google Shape;221;p13"/>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3: Climate Solutions for Our Homes and Schools</a:t>
            </a:r>
            <a:endParaRPr sz="1200" b="1" i="0" u="none" strike="noStrike" cap="none">
              <a:solidFill>
                <a:srgbClr val="000000"/>
              </a:solidFill>
              <a:latin typeface="Calibri"/>
              <a:ea typeface="Calibri"/>
              <a:cs typeface="Calibri"/>
              <a:sym typeface="Calibri"/>
            </a:endParaRPr>
          </a:p>
        </p:txBody>
      </p:sp>
      <p:sp>
        <p:nvSpPr>
          <p:cNvPr id="222" name="Google Shape;222;p13"/>
          <p:cNvSpPr txBox="1"/>
          <p:nvPr/>
        </p:nvSpPr>
        <p:spPr>
          <a:xfrm>
            <a:off x="304800" y="228600"/>
            <a:ext cx="11582400" cy="5265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Clr>
                <a:schemeClr val="dk2"/>
              </a:buClr>
              <a:buSzPts val="4800"/>
              <a:buFont typeface="Calibri"/>
              <a:buNone/>
            </a:pPr>
            <a:r>
              <a:rPr lang="en-US" sz="3800" b="1">
                <a:solidFill>
                  <a:srgbClr val="0B5394"/>
                </a:solidFill>
                <a:latin typeface="Calibri"/>
                <a:ea typeface="Calibri"/>
                <a:cs typeface="Calibri"/>
                <a:sym typeface="Calibri"/>
              </a:rPr>
              <a:t>Climate Watch: </a:t>
            </a:r>
            <a:r>
              <a:rPr lang="en-US" sz="3800" b="1">
                <a:solidFill>
                  <a:srgbClr val="0B5394"/>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Video</a:t>
            </a:r>
            <a:endParaRPr sz="3800" b="1">
              <a:solidFill>
                <a:srgbClr val="0B5394"/>
              </a:solidFill>
              <a:latin typeface="Calibri"/>
              <a:ea typeface="Calibri"/>
              <a:cs typeface="Calibri"/>
              <a:sym typeface="Calibri"/>
            </a:endParaRPr>
          </a:p>
        </p:txBody>
      </p:sp>
      <p:pic>
        <p:nvPicPr>
          <p:cNvPr id="2" name="Online Media 1" title="Solar at School | Lesson 3: Climate Solutions for Homes and Schools">
            <a:hlinkClick r:id="" action="ppaction://media"/>
            <a:extLst>
              <a:ext uri="{FF2B5EF4-FFF2-40B4-BE49-F238E27FC236}">
                <a16:creationId xmlns:a16="http://schemas.microsoft.com/office/drawing/2014/main" id="{88C0F359-4DF3-0DCB-D2C9-C336C0F7F376}"/>
              </a:ext>
            </a:extLst>
          </p:cNvPr>
          <p:cNvPicPr>
            <a:picLocks noRot="1" noChangeAspect="1"/>
          </p:cNvPicPr>
          <p:nvPr>
            <a:videoFile r:link="rId1"/>
          </p:nvPr>
        </p:nvPicPr>
        <p:blipFill>
          <a:blip r:embed="rId4"/>
          <a:stretch>
            <a:fillRect/>
          </a:stretch>
        </p:blipFill>
        <p:spPr>
          <a:xfrm>
            <a:off x="1464945" y="1000760"/>
            <a:ext cx="9253538" cy="5232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g31ca5990c37_0_0"/>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230" name="Google Shape;230;g31ca5990c37_0_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9</a:t>
            </a:fld>
            <a:endParaRPr/>
          </a:p>
        </p:txBody>
      </p:sp>
      <p:sp>
        <p:nvSpPr>
          <p:cNvPr id="231" name="Google Shape;231;g31ca5990c37_0_0"/>
          <p:cNvSpPr txBox="1"/>
          <p:nvPr/>
        </p:nvSpPr>
        <p:spPr>
          <a:xfrm>
            <a:off x="1719450" y="1986300"/>
            <a:ext cx="53151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Climate Watch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Discussion</a:t>
            </a:r>
            <a:endParaRPr sz="3800" b="1">
              <a:solidFill>
                <a:srgbClr val="0065A4"/>
              </a:solidFill>
              <a:latin typeface="Calibri"/>
              <a:ea typeface="Calibri"/>
              <a:cs typeface="Calibri"/>
              <a:sym typeface="Calibri"/>
            </a:endParaRPr>
          </a:p>
        </p:txBody>
      </p:sp>
      <p:cxnSp>
        <p:nvCxnSpPr>
          <p:cNvPr id="232" name="Google Shape;232;g31ca5990c37_0_0"/>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33" name="Google Shape;233;g31ca5990c37_0_0"/>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34" name="Google Shape;234;g31ca5990c37_0_0"/>
          <p:cNvSpPr txBox="1"/>
          <p:nvPr/>
        </p:nvSpPr>
        <p:spPr>
          <a:xfrm>
            <a:off x="6507900" y="1253600"/>
            <a:ext cx="4989000" cy="4286261"/>
          </a:xfrm>
          <a:prstGeom prst="rect">
            <a:avLst/>
          </a:prstGeom>
          <a:noFill/>
          <a:ln>
            <a:noFill/>
          </a:ln>
        </p:spPr>
        <p:txBody>
          <a:bodyPr spcFirstLastPara="1" wrap="square" lIns="91425" tIns="45700" rIns="91425" bIns="45700" anchor="t" anchorCtr="0">
            <a:spAutoFit/>
          </a:bodyPr>
          <a:lstStyle/>
          <a:p>
            <a:pPr marL="457200" lvl="0" indent="-393700" algn="l" rtl="0">
              <a:lnSpc>
                <a:spcPct val="115000"/>
              </a:lnSpc>
              <a:spcBef>
                <a:spcPts val="1000"/>
              </a:spcBef>
              <a:spcAft>
                <a:spcPts val="0"/>
              </a:spcAft>
              <a:buClr>
                <a:schemeClr val="dk1"/>
              </a:buClr>
              <a:buSzPts val="2600"/>
              <a:buFont typeface="Calibri"/>
              <a:buAutoNum type="arabicPeriod"/>
            </a:pPr>
            <a:r>
              <a:rPr lang="en-US" sz="2600" dirty="0">
                <a:solidFill>
                  <a:schemeClr val="dk1"/>
                </a:solidFill>
                <a:latin typeface="Calibri"/>
                <a:ea typeface="Calibri"/>
                <a:cs typeface="Calibri"/>
                <a:sym typeface="Calibri"/>
              </a:rPr>
              <a:t>What are some of the benefits of a solar canopy at the school?</a:t>
            </a:r>
            <a:endParaRPr sz="2600" dirty="0">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AutoNum type="arabicPeriod"/>
            </a:pPr>
            <a:r>
              <a:rPr lang="en-US" sz="2600" dirty="0">
                <a:solidFill>
                  <a:schemeClr val="dk1"/>
                </a:solidFill>
                <a:latin typeface="Calibri"/>
                <a:ea typeface="Calibri"/>
                <a:cs typeface="Calibri"/>
                <a:sym typeface="Calibri"/>
              </a:rPr>
              <a:t>What are some of the job roles needed for a commercial solar project?</a:t>
            </a:r>
            <a:endParaRPr sz="2600" dirty="0">
              <a:solidFill>
                <a:schemeClr val="dk1"/>
              </a:solidFill>
              <a:latin typeface="Calibri"/>
              <a:ea typeface="Calibri"/>
              <a:cs typeface="Calibri"/>
              <a:sym typeface="Calibri"/>
            </a:endParaRPr>
          </a:p>
          <a:p>
            <a:pPr marL="457200" lvl="0" indent="-393700" algn="l" rtl="0">
              <a:lnSpc>
                <a:spcPct val="115000"/>
              </a:lnSpc>
              <a:spcBef>
                <a:spcPts val="1000"/>
              </a:spcBef>
              <a:spcAft>
                <a:spcPts val="1000"/>
              </a:spcAft>
              <a:buClr>
                <a:schemeClr val="dk1"/>
              </a:buClr>
              <a:buSzPts val="2600"/>
              <a:buFont typeface="Calibri"/>
              <a:buAutoNum type="arabicPeriod"/>
            </a:pPr>
            <a:r>
              <a:rPr lang="en-US" sz="2600" dirty="0">
                <a:solidFill>
                  <a:schemeClr val="dk1"/>
                </a:solidFill>
                <a:latin typeface="Calibri"/>
                <a:ea typeface="Calibri"/>
                <a:cs typeface="Calibri"/>
                <a:sym typeface="Calibri"/>
              </a:rPr>
              <a:t>Why are so many schools in Massachusetts investing in solar electric systems?</a:t>
            </a:r>
            <a:endParaRPr sz="2600" dirty="0">
              <a:solidFill>
                <a:schemeClr val="dk1"/>
              </a:solidFill>
              <a:latin typeface="Calibri"/>
              <a:ea typeface="Calibri"/>
              <a:cs typeface="Calibri"/>
              <a:sym typeface="Calibri"/>
            </a:endParaRPr>
          </a:p>
        </p:txBody>
      </p:sp>
      <p:sp>
        <p:nvSpPr>
          <p:cNvPr id="235" name="Google Shape;235;g31ca5990c37_0_0"/>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 Understanding and Combating Climate Change</a:t>
            </a:r>
            <a:endParaRPr sz="1200" b="1" i="0" u="none" strike="noStrike" cap="none">
              <a:solidFill>
                <a:srgbClr val="FFFFFF"/>
              </a:solidFill>
              <a:latin typeface="Calibri"/>
              <a:ea typeface="Calibri"/>
              <a:cs typeface="Calibri"/>
              <a:sym typeface="Calibri"/>
            </a:endParaRPr>
          </a:p>
        </p:txBody>
      </p:sp>
      <p:pic>
        <p:nvPicPr>
          <p:cNvPr id="236" name="Google Shape;236;g31ca5990c37_0_0"/>
          <p:cNvPicPr preferRelativeResize="0"/>
          <p:nvPr/>
        </p:nvPicPr>
        <p:blipFill rotWithShape="1">
          <a:blip r:embed="rId4">
            <a:alphaModFix/>
          </a:blip>
          <a:srcRect l="36661" t="17600" r="51346" b="62560"/>
          <a:stretch/>
        </p:blipFill>
        <p:spPr>
          <a:xfrm>
            <a:off x="304800" y="2293650"/>
            <a:ext cx="1009852" cy="910501"/>
          </a:xfrm>
          <a:prstGeom prst="rect">
            <a:avLst/>
          </a:prstGeom>
          <a:noFill/>
          <a:ln>
            <a:noFill/>
          </a:ln>
        </p:spPr>
      </p:pic>
    </p:spTree>
  </p:cSld>
  <p:clrMapOvr>
    <a:masterClrMapping/>
  </p:clrMapOvr>
</p:sld>
</file>

<file path=ppt/theme/theme1.xml><?xml version="1.0" encoding="utf-8"?>
<a:theme xmlns:a="http://schemas.openxmlformats.org/drawingml/2006/main" name="Title &amp; Section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EC66C0-8535-4CD6-88BF-4B189CD20572}">
  <ds:schemaRefs>
    <ds:schemaRef ds:uri="http://schemas.microsoft.com/office/2006/metadata/properties"/>
    <ds:schemaRef ds:uri="http://schemas.microsoft.com/office/infopath/2007/PartnerControls"/>
    <ds:schemaRef ds:uri="9d08fa42-3293-4960-9eba-b4907ca33f3b"/>
    <ds:schemaRef ds:uri="ea4dc06b-4cba-4925-8846-bb8fd58a5dc8"/>
  </ds:schemaRefs>
</ds:datastoreItem>
</file>

<file path=customXml/itemProps2.xml><?xml version="1.0" encoding="utf-8"?>
<ds:datastoreItem xmlns:ds="http://schemas.openxmlformats.org/officeDocument/2006/customXml" ds:itemID="{7E3B69AD-9326-4C35-9795-521F382134C2}">
  <ds:schemaRefs>
    <ds:schemaRef ds:uri="http://schemas.microsoft.com/sharepoint/v3/contenttype/forms"/>
  </ds:schemaRefs>
</ds:datastoreItem>
</file>

<file path=customXml/itemProps3.xml><?xml version="1.0" encoding="utf-8"?>
<ds:datastoreItem xmlns:ds="http://schemas.openxmlformats.org/officeDocument/2006/customXml" ds:itemID="{08F315B3-419D-4D74-BB4C-2F90D58C2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8fa42-3293-4960-9eba-b4907ca33f3b"/>
    <ds:schemaRef ds:uri="ea4dc06b-4cba-4925-8846-bb8fd58a5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2308</Words>
  <Application>Microsoft Office PowerPoint</Application>
  <PresentationFormat>Widescreen</PresentationFormat>
  <Paragraphs>219</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Title &amp; Section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 Solutions  Are Everywhere</vt:lpstr>
      <vt:lpstr>MA Schools Lead  Clean Energy</vt:lpstr>
      <vt:lpstr>PowerPoint Presentation</vt:lpstr>
      <vt:lpstr>PowerPoint Presentation</vt:lpstr>
      <vt:lpstr>PowerPoint Presentation</vt:lpstr>
      <vt:lpstr>Closing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Benjamin Gross</dc:creator>
  <cp:lastModifiedBy> </cp:lastModifiedBy>
  <cp:revision>4</cp:revision>
  <dcterms:created xsi:type="dcterms:W3CDTF">2024-01-16T16:54:29Z</dcterms:created>
  <dcterms:modified xsi:type="dcterms:W3CDTF">2024-12-18T21:29:38Z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